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2" r:id="rId2"/>
    <p:sldId id="273" r:id="rId3"/>
    <p:sldId id="282" r:id="rId4"/>
    <p:sldId id="309" r:id="rId5"/>
    <p:sldId id="310" r:id="rId6"/>
    <p:sldId id="311" r:id="rId7"/>
    <p:sldId id="312" r:id="rId8"/>
    <p:sldId id="313" r:id="rId9"/>
    <p:sldId id="314" r:id="rId10"/>
    <p:sldId id="302" r:id="rId11"/>
    <p:sldId id="296" r:id="rId12"/>
    <p:sldId id="298" r:id="rId13"/>
    <p:sldId id="303" r:id="rId14"/>
    <p:sldId id="299" r:id="rId15"/>
    <p:sldId id="300" r:id="rId16"/>
    <p:sldId id="301" r:id="rId17"/>
    <p:sldId id="305" r:id="rId18"/>
    <p:sldId id="306" r:id="rId19"/>
    <p:sldId id="319" r:id="rId20"/>
    <p:sldId id="307" r:id="rId21"/>
    <p:sldId id="308" r:id="rId22"/>
    <p:sldId id="283" r:id="rId23"/>
    <p:sldId id="297" r:id="rId24"/>
    <p:sldId id="284" r:id="rId25"/>
    <p:sldId id="285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316" r:id="rId36"/>
    <p:sldId id="317" r:id="rId37"/>
    <p:sldId id="318" r:id="rId38"/>
    <p:sldId id="320" r:id="rId39"/>
    <p:sldId id="315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99"/>
    <a:srgbClr val="FFCC66"/>
    <a:srgbClr val="363080"/>
    <a:srgbClr val="5850A5"/>
    <a:srgbClr val="342F61"/>
    <a:srgbClr val="463F83"/>
    <a:srgbClr val="BB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098" autoAdjust="0"/>
  </p:normalViewPr>
  <p:slideViewPr>
    <p:cSldViewPr>
      <p:cViewPr>
        <p:scale>
          <a:sx n="70" d="100"/>
          <a:sy n="70" d="100"/>
        </p:scale>
        <p:origin x="-115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Diusulkan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Gel I</c:v>
                </c:pt>
                <c:pt idx="1">
                  <c:v>Gel II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Lulus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Gel I</c:v>
                </c:pt>
                <c:pt idx="1">
                  <c:v>Gel II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  <c:shape val="box"/>
        <c:axId val="84382848"/>
        <c:axId val="87074304"/>
        <c:axId val="0"/>
      </c:bar3DChart>
      <c:catAx>
        <c:axId val="843828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87074304"/>
        <c:crosses val="autoZero"/>
        <c:auto val="1"/>
        <c:lblAlgn val="ctr"/>
        <c:lblOffset val="100"/>
      </c:catAx>
      <c:valAx>
        <c:axId val="870743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843828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id-ID"/>
        </a:p>
      </c:txPr>
    </c:legend>
    <c:plotVisOnly val="1"/>
  </c:chart>
  <c:txPr>
    <a:bodyPr/>
    <a:lstStyle/>
    <a:p>
      <a:pPr>
        <a:defRPr sz="1800"/>
      </a:pPr>
      <a:endParaRPr lang="id-ID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Diusulkan</c:v>
                </c:pt>
                <c:pt idx="1">
                  <c:v>Lulus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lang="en-US"/>
          </a:pPr>
          <a:endParaRPr lang="id-ID"/>
        </a:p>
      </c:txPr>
    </c:legend>
    <c:plotVisOnly val="1"/>
  </c:chart>
  <c:txPr>
    <a:bodyPr/>
    <a:lstStyle/>
    <a:p>
      <a:pPr>
        <a:defRPr sz="1800"/>
      </a:pPr>
      <a:endParaRPr lang="id-ID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PENDIDIKAN</c:v>
                </c:pt>
              </c:strCache>
            </c:strRef>
          </c:tx>
          <c:dLbls>
            <c:dLbl>
              <c:idx val="3"/>
              <c:layout>
                <c:manualLayout>
                  <c:x val="-9.450378108677009E-3"/>
                  <c:y val="9.793898713480487E-3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showVal val="1"/>
            <c:showCatName val="1"/>
            <c:showLeaderLines val="1"/>
          </c:dLbls>
          <c:cat>
            <c:strRef>
              <c:f>Sheet1!$B$1:$H$1</c:f>
              <c:strCache>
                <c:ptCount val="7"/>
                <c:pt idx="0">
                  <c:v>SD</c:v>
                </c:pt>
                <c:pt idx="1">
                  <c:v>SLTP</c:v>
                </c:pt>
                <c:pt idx="2">
                  <c:v>SLTA</c:v>
                </c:pt>
                <c:pt idx="3">
                  <c:v>DIII</c:v>
                </c:pt>
                <c:pt idx="4">
                  <c:v>DIV</c:v>
                </c:pt>
                <c:pt idx="5">
                  <c:v>S1</c:v>
                </c:pt>
                <c:pt idx="6">
                  <c:v>S2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</c:v>
                </c:pt>
                <c:pt idx="1">
                  <c:v>8</c:v>
                </c:pt>
                <c:pt idx="2">
                  <c:v>46</c:v>
                </c:pt>
                <c:pt idx="3">
                  <c:v>25</c:v>
                </c:pt>
                <c:pt idx="4">
                  <c:v>16</c:v>
                </c:pt>
                <c:pt idx="5">
                  <c:v>65</c:v>
                </c:pt>
                <c:pt idx="6">
                  <c:v>205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id-ID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000" b="1" dirty="0"/>
              <a:t>REKAPITULASI PENDAFTAR UJIAN SIPENMARU ONLINE TA. 2015/2016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GEL 1</c:v>
                </c:pt>
              </c:strCache>
            </c:strRef>
          </c:tx>
          <c:spPr>
            <a:solidFill>
              <a:schemeClr val="accent1"/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D-III ANALIS KESEHATAN</c:v>
                </c:pt>
                <c:pt idx="1">
                  <c:v>D-III FARMASI</c:v>
                </c:pt>
                <c:pt idx="2">
                  <c:v>D-III GIZI</c:v>
                </c:pt>
                <c:pt idx="3">
                  <c:v>D-IV GIZI 0 TAHUN</c:v>
                </c:pt>
                <c:pt idx="4">
                  <c:v>D-III KEBIDANAN MEDAN</c:v>
                </c:pt>
                <c:pt idx="5">
                  <c:v>D-IV KEBIDANAN 0 TAHUN</c:v>
                </c:pt>
                <c:pt idx="6">
                  <c:v>D-III KEBIDANAN P. SIDIMPUAN</c:v>
                </c:pt>
                <c:pt idx="7">
                  <c:v>D-III KEBIDANAN P. SIANTAR</c:v>
                </c:pt>
                <c:pt idx="8">
                  <c:v>D-III KEPERAWATAN GIGI</c:v>
                </c:pt>
                <c:pt idx="9">
                  <c:v>D-III KESEHATAN LINGKUNGAN</c:v>
                </c:pt>
                <c:pt idx="10">
                  <c:v>D-III KEPERAWATAN</c:v>
                </c:pt>
                <c:pt idx="11">
                  <c:v>D-IV KEPERAWATAN 0 TAHUN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477</c:v>
                </c:pt>
                <c:pt idx="1">
                  <c:v>486</c:v>
                </c:pt>
                <c:pt idx="2">
                  <c:v>168</c:v>
                </c:pt>
                <c:pt idx="3">
                  <c:v>82</c:v>
                </c:pt>
                <c:pt idx="4">
                  <c:v>192</c:v>
                </c:pt>
                <c:pt idx="5">
                  <c:v>110</c:v>
                </c:pt>
                <c:pt idx="6">
                  <c:v>29</c:v>
                </c:pt>
                <c:pt idx="7">
                  <c:v>68</c:v>
                </c:pt>
                <c:pt idx="8">
                  <c:v>111</c:v>
                </c:pt>
                <c:pt idx="9">
                  <c:v>67</c:v>
                </c:pt>
                <c:pt idx="10">
                  <c:v>156</c:v>
                </c:pt>
                <c:pt idx="11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5B-4985-A1B9-C9A0AEBB3D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GEL 2</c:v>
                </c:pt>
              </c:strCache>
            </c:strRef>
          </c:tx>
          <c:spPr>
            <a:solidFill>
              <a:schemeClr val="accent6"/>
            </a:solidFill>
            <a:ln w="12700" cap="flat" cmpd="sng" algn="ctr">
              <a:solidFill>
                <a:schemeClr val="accent6">
                  <a:shade val="50000"/>
                </a:schemeClr>
              </a:solidFill>
              <a:prstDash val="solid"/>
              <a:miter lim="800000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D-III ANALIS KESEHATAN</c:v>
                </c:pt>
                <c:pt idx="1">
                  <c:v>D-III FARMASI</c:v>
                </c:pt>
                <c:pt idx="2">
                  <c:v>D-III GIZI</c:v>
                </c:pt>
                <c:pt idx="3">
                  <c:v>D-IV GIZI 0 TAHUN</c:v>
                </c:pt>
                <c:pt idx="4">
                  <c:v>D-III KEBIDANAN MEDAN</c:v>
                </c:pt>
                <c:pt idx="5">
                  <c:v>D-IV KEBIDANAN 0 TAHUN</c:v>
                </c:pt>
                <c:pt idx="6">
                  <c:v>D-III KEBIDANAN P. SIDIMPUAN</c:v>
                </c:pt>
                <c:pt idx="7">
                  <c:v>D-III KEBIDANAN P. SIANTAR</c:v>
                </c:pt>
                <c:pt idx="8">
                  <c:v>D-III KEPERAWATAN GIGI</c:v>
                </c:pt>
                <c:pt idx="9">
                  <c:v>D-III KESEHATAN LINGKUNGAN</c:v>
                </c:pt>
                <c:pt idx="10">
                  <c:v>D-III KEPERAWATAN</c:v>
                </c:pt>
                <c:pt idx="11">
                  <c:v>D-IV KEPERAWATAN 0 TAHUN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127</c:v>
                </c:pt>
                <c:pt idx="3">
                  <c:v>79</c:v>
                </c:pt>
                <c:pt idx="4">
                  <c:v>98</c:v>
                </c:pt>
                <c:pt idx="5">
                  <c:v>58</c:v>
                </c:pt>
                <c:pt idx="6">
                  <c:v>12</c:v>
                </c:pt>
                <c:pt idx="7">
                  <c:v>56</c:v>
                </c:pt>
                <c:pt idx="8">
                  <c:v>78</c:v>
                </c:pt>
                <c:pt idx="9">
                  <c:v>62</c:v>
                </c:pt>
                <c:pt idx="10">
                  <c:v>102</c:v>
                </c:pt>
                <c:pt idx="1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5B-4985-A1B9-C9A0AEBB3D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GEL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D-III ANALIS KESEHATAN</c:v>
                </c:pt>
                <c:pt idx="1">
                  <c:v>D-III FARMASI</c:v>
                </c:pt>
                <c:pt idx="2">
                  <c:v>D-III GIZI</c:v>
                </c:pt>
                <c:pt idx="3">
                  <c:v>D-IV GIZI 0 TAHUN</c:v>
                </c:pt>
                <c:pt idx="4">
                  <c:v>D-III KEBIDANAN MEDAN</c:v>
                </c:pt>
                <c:pt idx="5">
                  <c:v>D-IV KEBIDANAN 0 TAHUN</c:v>
                </c:pt>
                <c:pt idx="6">
                  <c:v>D-III KEBIDANAN P. SIDIMPUAN</c:v>
                </c:pt>
                <c:pt idx="7">
                  <c:v>D-III KEBIDANAN P. SIANTAR</c:v>
                </c:pt>
                <c:pt idx="8">
                  <c:v>D-III KEPERAWATAN GIGI</c:v>
                </c:pt>
                <c:pt idx="9">
                  <c:v>D-III KESEHATAN LINGKUNGAN</c:v>
                </c:pt>
                <c:pt idx="10">
                  <c:v>D-III KEPERAWATAN</c:v>
                </c:pt>
                <c:pt idx="11">
                  <c:v>D-IV KEPERAWATAN 0 TAHUN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28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5B-4985-A1B9-C9A0AEBB3D71}"/>
            </c:ext>
          </c:extLst>
        </c:ser>
        <c:dLbls>
          <c:showVal val="1"/>
        </c:dLbls>
        <c:axId val="113969792"/>
        <c:axId val="114024832"/>
      </c:barChart>
      <c:catAx>
        <c:axId val="113969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14024832"/>
        <c:crosses val="autoZero"/>
        <c:auto val="1"/>
        <c:lblAlgn val="ctr"/>
        <c:lblOffset val="100"/>
      </c:catAx>
      <c:valAx>
        <c:axId val="1140248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lang="en-US"/>
            </a:pPr>
            <a:endParaRPr lang="id-ID"/>
          </a:p>
        </c:txPr>
        <c:crossAx val="113969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d-ID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style val="27"/>
  <c:chart>
    <c:autoTitleDeleted val="1"/>
    <c:view3D>
      <c:perspective val="30"/>
    </c:view3D>
    <c:sideWall>
      <c:spPr>
        <a:solidFill>
          <a:srgbClr val="FFC000"/>
        </a:solidFill>
      </c:spPr>
    </c:sideWall>
    <c:backWall>
      <c:spPr>
        <a:solidFill>
          <a:srgbClr val="FFC000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Diusulkan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April</c:v>
                </c:pt>
                <c:pt idx="1">
                  <c:v>Oktober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Diterima</c:v>
                </c:pt>
              </c:strCache>
            </c:strRef>
          </c:tx>
          <c:spPr>
            <a:solidFill>
              <a:srgbClr val="E20071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April</c:v>
                </c:pt>
                <c:pt idx="1">
                  <c:v>Oktober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</c:v>
                </c:pt>
                <c:pt idx="1">
                  <c:v>9</c:v>
                </c:pt>
              </c:numCache>
            </c:numRef>
          </c:val>
        </c:ser>
        <c:shape val="cylinder"/>
        <c:axId val="256404864"/>
        <c:axId val="256517248"/>
        <c:axId val="0"/>
      </c:bar3DChart>
      <c:catAx>
        <c:axId val="2564048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256517248"/>
        <c:crosses val="autoZero"/>
        <c:auto val="1"/>
        <c:lblAlgn val="ctr"/>
        <c:lblOffset val="100"/>
      </c:catAx>
      <c:valAx>
        <c:axId val="2565172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256404864"/>
        <c:crosses val="autoZero"/>
        <c:crossBetween val="between"/>
      </c:valAx>
      <c:sp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>
          <a:innerShdw blurRad="114300">
            <a:srgbClr val="CC00FF"/>
          </a:innerShdw>
        </a:effectLst>
      </c:spPr>
    </c:plotArea>
    <c:legend>
      <c:legendPos val="r"/>
      <c:layout/>
      <c:txPr>
        <a:bodyPr/>
        <a:lstStyle/>
        <a:p>
          <a:pPr>
            <a:defRPr lang="en-US"/>
          </a:pPr>
          <a:endParaRPr lang="id-ID"/>
        </a:p>
      </c:txPr>
    </c:legend>
    <c:plotVisOnly val="1"/>
  </c:chart>
  <c:txPr>
    <a:bodyPr/>
    <a:lstStyle/>
    <a:p>
      <a:pPr>
        <a:defRPr sz="1800"/>
      </a:pPr>
      <a:endParaRPr lang="id-ID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3498B5F-2D52-43A2-80B8-E48FC1F3C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1854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0FC9403-3076-48BA-B103-81E94200F4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83018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6F393F-D787-4C77-85CF-C173BD131A7C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59591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FD2038-D658-46F0-93B7-1AF7ADD1FC86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6654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FC9403-3076-48BA-B103-81E94200F4C5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5"/>
          <p:cNvSpPr>
            <a:spLocks/>
          </p:cNvSpPr>
          <p:nvPr/>
        </p:nvSpPr>
        <p:spPr bwMode="auto">
          <a:xfrm>
            <a:off x="-14288" y="2395538"/>
            <a:ext cx="7947026" cy="2363787"/>
          </a:xfrm>
          <a:custGeom>
            <a:avLst/>
            <a:gdLst>
              <a:gd name="T0" fmla="*/ 7947026 w 5006"/>
              <a:gd name="T1" fmla="*/ 954087 h 1489"/>
              <a:gd name="T2" fmla="*/ 6834188 w 5006"/>
              <a:gd name="T3" fmla="*/ 0 h 1489"/>
              <a:gd name="T4" fmla="*/ 6780213 w 5006"/>
              <a:gd name="T5" fmla="*/ 560387 h 1489"/>
              <a:gd name="T6" fmla="*/ 5646738 w 5006"/>
              <a:gd name="T7" fmla="*/ 582612 h 1489"/>
              <a:gd name="T8" fmla="*/ 4178301 w 5006"/>
              <a:gd name="T9" fmla="*/ 1997075 h 1489"/>
              <a:gd name="T10" fmla="*/ 0 w 5006"/>
              <a:gd name="T11" fmla="*/ 1997075 h 1489"/>
              <a:gd name="T12" fmla="*/ 0 w 5006"/>
              <a:gd name="T13" fmla="*/ 1997075 h 1489"/>
              <a:gd name="T14" fmla="*/ 0 w 5006"/>
              <a:gd name="T15" fmla="*/ 2363787 h 1489"/>
              <a:gd name="T16" fmla="*/ 4189413 w 5006"/>
              <a:gd name="T17" fmla="*/ 2363787 h 1489"/>
              <a:gd name="T18" fmla="*/ 5808663 w 5006"/>
              <a:gd name="T19" fmla="*/ 1100137 h 1489"/>
              <a:gd name="T20" fmla="*/ 6737351 w 5006"/>
              <a:gd name="T21" fmla="*/ 1241425 h 1489"/>
              <a:gd name="T22" fmla="*/ 6694488 w 5006"/>
              <a:gd name="T23" fmla="*/ 1758950 h 1489"/>
              <a:gd name="T24" fmla="*/ 7947026 w 5006"/>
              <a:gd name="T25" fmla="*/ 954087 h 14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06" h="1489">
                <a:moveTo>
                  <a:pt x="5006" y="601"/>
                </a:moveTo>
                <a:lnTo>
                  <a:pt x="4305" y="0"/>
                </a:lnTo>
                <a:lnTo>
                  <a:pt x="4271" y="353"/>
                </a:lnTo>
                <a:lnTo>
                  <a:pt x="3557" y="367"/>
                </a:lnTo>
                <a:lnTo>
                  <a:pt x="2632" y="1258"/>
                </a:lnTo>
                <a:lnTo>
                  <a:pt x="0" y="1258"/>
                </a:lnTo>
                <a:lnTo>
                  <a:pt x="0" y="1489"/>
                </a:lnTo>
                <a:lnTo>
                  <a:pt x="2639" y="1489"/>
                </a:lnTo>
                <a:lnTo>
                  <a:pt x="3659" y="693"/>
                </a:lnTo>
                <a:lnTo>
                  <a:pt x="4244" y="782"/>
                </a:lnTo>
                <a:lnTo>
                  <a:pt x="4217" y="1108"/>
                </a:lnTo>
                <a:lnTo>
                  <a:pt x="5006" y="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Freeform 48"/>
          <p:cNvSpPr>
            <a:spLocks/>
          </p:cNvSpPr>
          <p:nvPr/>
        </p:nvSpPr>
        <p:spPr bwMode="auto">
          <a:xfrm>
            <a:off x="0" y="3735388"/>
            <a:ext cx="8307388" cy="1284287"/>
          </a:xfrm>
          <a:custGeom>
            <a:avLst/>
            <a:gdLst>
              <a:gd name="T0" fmla="*/ 7546975 w 5233"/>
              <a:gd name="T1" fmla="*/ 220662 h 809"/>
              <a:gd name="T2" fmla="*/ 7745413 w 5233"/>
              <a:gd name="T3" fmla="*/ 374650 h 809"/>
              <a:gd name="T4" fmla="*/ 7104063 w 5233"/>
              <a:gd name="T5" fmla="*/ 1057275 h 809"/>
              <a:gd name="T6" fmla="*/ 5089525 w 5233"/>
              <a:gd name="T7" fmla="*/ 341312 h 809"/>
              <a:gd name="T8" fmla="*/ 0 w 5233"/>
              <a:gd name="T9" fmla="*/ 344487 h 809"/>
              <a:gd name="T10" fmla="*/ 0 w 5233"/>
              <a:gd name="T11" fmla="*/ 344487 h 809"/>
              <a:gd name="T12" fmla="*/ 0 w 5233"/>
              <a:gd name="T13" fmla="*/ 539750 h 809"/>
              <a:gd name="T14" fmla="*/ 5111750 w 5233"/>
              <a:gd name="T15" fmla="*/ 528637 h 809"/>
              <a:gd name="T16" fmla="*/ 7115175 w 5233"/>
              <a:gd name="T17" fmla="*/ 1284287 h 809"/>
              <a:gd name="T18" fmla="*/ 8053388 w 5233"/>
              <a:gd name="T19" fmla="*/ 684212 h 809"/>
              <a:gd name="T20" fmla="*/ 8274050 w 5233"/>
              <a:gd name="T21" fmla="*/ 838200 h 809"/>
              <a:gd name="T22" fmla="*/ 8307388 w 5233"/>
              <a:gd name="T23" fmla="*/ 0 h 809"/>
              <a:gd name="T24" fmla="*/ 7546975 w 5233"/>
              <a:gd name="T25" fmla="*/ 220662 h 80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233" h="809">
                <a:moveTo>
                  <a:pt x="4754" y="139"/>
                </a:moveTo>
                <a:lnTo>
                  <a:pt x="4879" y="236"/>
                </a:lnTo>
                <a:lnTo>
                  <a:pt x="4475" y="666"/>
                </a:lnTo>
                <a:lnTo>
                  <a:pt x="3206" y="215"/>
                </a:lnTo>
                <a:lnTo>
                  <a:pt x="0" y="217"/>
                </a:lnTo>
                <a:lnTo>
                  <a:pt x="0" y="340"/>
                </a:lnTo>
                <a:lnTo>
                  <a:pt x="3220" y="333"/>
                </a:lnTo>
                <a:lnTo>
                  <a:pt x="4482" y="809"/>
                </a:lnTo>
                <a:lnTo>
                  <a:pt x="5073" y="431"/>
                </a:lnTo>
                <a:lnTo>
                  <a:pt x="5212" y="528"/>
                </a:lnTo>
                <a:lnTo>
                  <a:pt x="5233" y="0"/>
                </a:lnTo>
                <a:lnTo>
                  <a:pt x="4754" y="1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49"/>
          <p:cNvSpPr>
            <a:spLocks/>
          </p:cNvSpPr>
          <p:nvPr/>
        </p:nvSpPr>
        <p:spPr bwMode="auto">
          <a:xfrm>
            <a:off x="-14288" y="4402138"/>
            <a:ext cx="8993188" cy="993775"/>
          </a:xfrm>
          <a:custGeom>
            <a:avLst/>
            <a:gdLst>
              <a:gd name="T0" fmla="*/ 8648700 w 5665"/>
              <a:gd name="T1" fmla="*/ 0 h 626"/>
              <a:gd name="T2" fmla="*/ 8691563 w 5665"/>
              <a:gd name="T3" fmla="*/ 152400 h 626"/>
              <a:gd name="T4" fmla="*/ 5743575 w 5665"/>
              <a:gd name="T5" fmla="*/ 831850 h 626"/>
              <a:gd name="T6" fmla="*/ 0 w 5665"/>
              <a:gd name="T7" fmla="*/ 831850 h 626"/>
              <a:gd name="T8" fmla="*/ 0 w 5665"/>
              <a:gd name="T9" fmla="*/ 831850 h 626"/>
              <a:gd name="T10" fmla="*/ 0 w 5665"/>
              <a:gd name="T11" fmla="*/ 993775 h 626"/>
              <a:gd name="T12" fmla="*/ 5765800 w 5665"/>
              <a:gd name="T13" fmla="*/ 993775 h 626"/>
              <a:gd name="T14" fmla="*/ 8745538 w 5665"/>
              <a:gd name="T15" fmla="*/ 377825 h 626"/>
              <a:gd name="T16" fmla="*/ 8777288 w 5665"/>
              <a:gd name="T17" fmla="*/ 550863 h 626"/>
              <a:gd name="T18" fmla="*/ 8993188 w 5665"/>
              <a:gd name="T19" fmla="*/ 206375 h 626"/>
              <a:gd name="T20" fmla="*/ 8648700 w 5665"/>
              <a:gd name="T21" fmla="*/ 0 h 6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65" h="626">
                <a:moveTo>
                  <a:pt x="5448" y="0"/>
                </a:moveTo>
                <a:lnTo>
                  <a:pt x="5475" y="96"/>
                </a:lnTo>
                <a:lnTo>
                  <a:pt x="3618" y="524"/>
                </a:lnTo>
                <a:lnTo>
                  <a:pt x="0" y="524"/>
                </a:lnTo>
                <a:lnTo>
                  <a:pt x="0" y="626"/>
                </a:lnTo>
                <a:lnTo>
                  <a:pt x="3632" y="626"/>
                </a:lnTo>
                <a:lnTo>
                  <a:pt x="5509" y="238"/>
                </a:lnTo>
                <a:lnTo>
                  <a:pt x="5529" y="347"/>
                </a:lnTo>
                <a:lnTo>
                  <a:pt x="5665" y="130"/>
                </a:lnTo>
                <a:lnTo>
                  <a:pt x="544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Freeform 46"/>
          <p:cNvSpPr>
            <a:spLocks/>
          </p:cNvSpPr>
          <p:nvPr/>
        </p:nvSpPr>
        <p:spPr bwMode="auto">
          <a:xfrm>
            <a:off x="0" y="3690938"/>
            <a:ext cx="7848600" cy="422275"/>
          </a:xfrm>
          <a:custGeom>
            <a:avLst/>
            <a:gdLst>
              <a:gd name="T0" fmla="*/ 7848600 w 4686"/>
              <a:gd name="T1" fmla="*/ 11113 h 266"/>
              <a:gd name="T2" fmla="*/ 7540418 w 4686"/>
              <a:gd name="T3" fmla="*/ 0 h 266"/>
              <a:gd name="T4" fmla="*/ 7597364 w 4686"/>
              <a:gd name="T5" fmla="*/ 65088 h 266"/>
              <a:gd name="T6" fmla="*/ 7267408 w 4686"/>
              <a:gd name="T7" fmla="*/ 346075 h 266"/>
              <a:gd name="T8" fmla="*/ 0 w 4686"/>
              <a:gd name="T9" fmla="*/ 346075 h 266"/>
              <a:gd name="T10" fmla="*/ 0 w 4686"/>
              <a:gd name="T11" fmla="*/ 346075 h 266"/>
              <a:gd name="T12" fmla="*/ 0 w 4686"/>
              <a:gd name="T13" fmla="*/ 422275 h 266"/>
              <a:gd name="T14" fmla="*/ 7267408 w 4686"/>
              <a:gd name="T15" fmla="*/ 422275 h 266"/>
              <a:gd name="T16" fmla="*/ 7758155 w 4686"/>
              <a:gd name="T17" fmla="*/ 238125 h 266"/>
              <a:gd name="T18" fmla="*/ 7758155 w 4686"/>
              <a:gd name="T19" fmla="*/ 238125 h 266"/>
              <a:gd name="T20" fmla="*/ 7768205 w 4686"/>
              <a:gd name="T21" fmla="*/ 238125 h 266"/>
              <a:gd name="T22" fmla="*/ 7758155 w 4686"/>
              <a:gd name="T23" fmla="*/ 238125 h 266"/>
              <a:gd name="T24" fmla="*/ 7836876 w 4686"/>
              <a:gd name="T25" fmla="*/ 314325 h 266"/>
              <a:gd name="T26" fmla="*/ 7848600 w 4686"/>
              <a:gd name="T27" fmla="*/ 11113 h 2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86" h="266">
                <a:moveTo>
                  <a:pt x="4686" y="7"/>
                </a:moveTo>
                <a:lnTo>
                  <a:pt x="4502" y="0"/>
                </a:lnTo>
                <a:lnTo>
                  <a:pt x="4536" y="41"/>
                </a:lnTo>
                <a:lnTo>
                  <a:pt x="4339" y="218"/>
                </a:lnTo>
                <a:lnTo>
                  <a:pt x="0" y="218"/>
                </a:lnTo>
                <a:lnTo>
                  <a:pt x="0" y="266"/>
                </a:lnTo>
                <a:lnTo>
                  <a:pt x="4339" y="266"/>
                </a:lnTo>
                <a:lnTo>
                  <a:pt x="4632" y="150"/>
                </a:lnTo>
                <a:lnTo>
                  <a:pt x="4638" y="150"/>
                </a:lnTo>
                <a:lnTo>
                  <a:pt x="4632" y="150"/>
                </a:lnTo>
                <a:lnTo>
                  <a:pt x="4679" y="198"/>
                </a:lnTo>
                <a:lnTo>
                  <a:pt x="4686" y="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47"/>
          <p:cNvSpPr>
            <a:spLocks/>
          </p:cNvSpPr>
          <p:nvPr/>
        </p:nvSpPr>
        <p:spPr bwMode="auto">
          <a:xfrm>
            <a:off x="7339013" y="3629025"/>
            <a:ext cx="9525" cy="1588"/>
          </a:xfrm>
          <a:custGeom>
            <a:avLst/>
            <a:gdLst>
              <a:gd name="T0" fmla="*/ 0 w 6"/>
              <a:gd name="T1" fmla="*/ 0 h 1588"/>
              <a:gd name="T2" fmla="*/ 0 w 6"/>
              <a:gd name="T3" fmla="*/ 0 h 1588"/>
              <a:gd name="T4" fmla="*/ 9525 w 6"/>
              <a:gd name="T5" fmla="*/ 0 h 1588"/>
              <a:gd name="T6" fmla="*/ 0 w 6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1588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4409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50"/>
          <p:cNvSpPr>
            <a:spLocks/>
          </p:cNvSpPr>
          <p:nvPr userDrawn="1"/>
        </p:nvSpPr>
        <p:spPr bwMode="auto">
          <a:xfrm>
            <a:off x="-11113" y="4329113"/>
            <a:ext cx="7053263" cy="1866900"/>
          </a:xfrm>
          <a:custGeom>
            <a:avLst/>
            <a:gdLst>
              <a:gd name="T0" fmla="*/ 7053263 w 4443"/>
              <a:gd name="T1" fmla="*/ 193675 h 1176"/>
              <a:gd name="T2" fmla="*/ 6859588 w 4443"/>
              <a:gd name="T3" fmla="*/ 1349375 h 1176"/>
              <a:gd name="T4" fmla="*/ 6675438 w 4443"/>
              <a:gd name="T5" fmla="*/ 1100138 h 1176"/>
              <a:gd name="T6" fmla="*/ 4494213 w 4443"/>
              <a:gd name="T7" fmla="*/ 1866900 h 1176"/>
              <a:gd name="T8" fmla="*/ 3619500 w 4443"/>
              <a:gd name="T9" fmla="*/ 1500188 h 1176"/>
              <a:gd name="T10" fmla="*/ 11113 w 4443"/>
              <a:gd name="T11" fmla="*/ 1477963 h 1176"/>
              <a:gd name="T12" fmla="*/ 0 w 4443"/>
              <a:gd name="T13" fmla="*/ 1263650 h 1176"/>
              <a:gd name="T14" fmla="*/ 3641725 w 4443"/>
              <a:gd name="T15" fmla="*/ 1262063 h 1176"/>
              <a:gd name="T16" fmla="*/ 4483100 w 4443"/>
              <a:gd name="T17" fmla="*/ 1597025 h 1176"/>
              <a:gd name="T18" fmla="*/ 6178550 w 4443"/>
              <a:gd name="T19" fmla="*/ 398463 h 1176"/>
              <a:gd name="T20" fmla="*/ 5897563 w 4443"/>
              <a:gd name="T21" fmla="*/ 0 h 1176"/>
              <a:gd name="T22" fmla="*/ 7053263 w 4443"/>
              <a:gd name="T23" fmla="*/ 193675 h 11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3" h="1176">
                <a:moveTo>
                  <a:pt x="4443" y="122"/>
                </a:moveTo>
                <a:lnTo>
                  <a:pt x="4321" y="850"/>
                </a:lnTo>
                <a:lnTo>
                  <a:pt x="4205" y="693"/>
                </a:lnTo>
                <a:lnTo>
                  <a:pt x="2831" y="1176"/>
                </a:lnTo>
                <a:lnTo>
                  <a:pt x="2280" y="945"/>
                </a:lnTo>
                <a:lnTo>
                  <a:pt x="7" y="931"/>
                </a:lnTo>
                <a:lnTo>
                  <a:pt x="0" y="796"/>
                </a:lnTo>
                <a:lnTo>
                  <a:pt x="2294" y="795"/>
                </a:lnTo>
                <a:lnTo>
                  <a:pt x="2824" y="1006"/>
                </a:lnTo>
                <a:lnTo>
                  <a:pt x="3892" y="251"/>
                </a:lnTo>
                <a:lnTo>
                  <a:pt x="3715" y="0"/>
                </a:lnTo>
                <a:lnTo>
                  <a:pt x="4443" y="122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519238"/>
            <a:ext cx="6983412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224213"/>
            <a:ext cx="4498975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5588"/>
            <a:ext cx="2895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609ED6-EEC9-436F-9351-5A6909959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2562261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EF00B-419C-4B52-8811-FADC1D7DC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1110751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18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18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4D97E-7767-4ACB-A793-58AD6F445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1352339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33488"/>
            <a:ext cx="7786688" cy="421163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630B-A9E9-4BA4-BAB5-251DA80B3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91783593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33488"/>
            <a:ext cx="7786688" cy="421163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0EF83-6EFD-4DEF-B662-07D8FEE92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8961082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33488"/>
            <a:ext cx="3816350" cy="4211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5950" y="1233488"/>
            <a:ext cx="3817938" cy="4211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AE56-467A-46AD-A1A1-95DF531283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29390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14292-3BC1-4E9D-A2C9-60E0901813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227406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A0D0-1FD7-4CC0-9E2D-7E08EF4CCD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708616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3488"/>
            <a:ext cx="3816350" cy="4211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5950" y="1233488"/>
            <a:ext cx="3817938" cy="4211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B26CD-0F8D-4763-B9F1-E1E9CCAA0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7012171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ECF46-886B-49D5-90BC-D079B567DF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1400953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899D9-126F-4E68-B9B4-96E5A6F72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4023166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E482-C9F7-4BC4-9DB4-9BBF68578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2117663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46CB-9C86-4CEC-8DF9-A147FECBF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7980281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8788-E3DF-411B-B803-8BA17586F4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2497119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33488"/>
            <a:ext cx="7786688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Freeform 81"/>
          <p:cNvSpPr>
            <a:spLocks/>
          </p:cNvSpPr>
          <p:nvPr/>
        </p:nvSpPr>
        <p:spPr bwMode="auto">
          <a:xfrm>
            <a:off x="0" y="5157788"/>
            <a:ext cx="8240713" cy="968375"/>
          </a:xfrm>
          <a:custGeom>
            <a:avLst/>
            <a:gdLst>
              <a:gd name="T0" fmla="*/ 0 w 5191"/>
              <a:gd name="T1" fmla="*/ 817563 h 610"/>
              <a:gd name="T2" fmla="*/ 6731000 w 5191"/>
              <a:gd name="T3" fmla="*/ 817563 h 610"/>
              <a:gd name="T4" fmla="*/ 7280275 w 5191"/>
              <a:gd name="T5" fmla="*/ 238125 h 610"/>
              <a:gd name="T6" fmla="*/ 7704138 w 5191"/>
              <a:gd name="T7" fmla="*/ 230188 h 610"/>
              <a:gd name="T8" fmla="*/ 7724775 w 5191"/>
              <a:gd name="T9" fmla="*/ 0 h 610"/>
              <a:gd name="T10" fmla="*/ 8240713 w 5191"/>
              <a:gd name="T11" fmla="*/ 384175 h 610"/>
              <a:gd name="T12" fmla="*/ 7672388 w 5191"/>
              <a:gd name="T13" fmla="*/ 720725 h 610"/>
              <a:gd name="T14" fmla="*/ 7688263 w 5191"/>
              <a:gd name="T15" fmla="*/ 508000 h 610"/>
              <a:gd name="T16" fmla="*/ 7342188 w 5191"/>
              <a:gd name="T17" fmla="*/ 450850 h 610"/>
              <a:gd name="T18" fmla="*/ 6735763 w 5191"/>
              <a:gd name="T19" fmla="*/ 968375 h 610"/>
              <a:gd name="T20" fmla="*/ 0 w 5191"/>
              <a:gd name="T21" fmla="*/ 968375 h 610"/>
              <a:gd name="T22" fmla="*/ 0 w 5191"/>
              <a:gd name="T23" fmla="*/ 817563 h 6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191" h="610">
                <a:moveTo>
                  <a:pt x="0" y="515"/>
                </a:moveTo>
                <a:lnTo>
                  <a:pt x="4240" y="515"/>
                </a:lnTo>
                <a:lnTo>
                  <a:pt x="4586" y="150"/>
                </a:lnTo>
                <a:lnTo>
                  <a:pt x="4853" y="145"/>
                </a:lnTo>
                <a:lnTo>
                  <a:pt x="4866" y="0"/>
                </a:lnTo>
                <a:lnTo>
                  <a:pt x="5191" y="242"/>
                </a:lnTo>
                <a:lnTo>
                  <a:pt x="4833" y="454"/>
                </a:lnTo>
                <a:lnTo>
                  <a:pt x="4843" y="320"/>
                </a:lnTo>
                <a:lnTo>
                  <a:pt x="4625" y="284"/>
                </a:lnTo>
                <a:lnTo>
                  <a:pt x="4243" y="610"/>
                </a:lnTo>
                <a:lnTo>
                  <a:pt x="0" y="610"/>
                </a:lnTo>
                <a:lnTo>
                  <a:pt x="0" y="5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" name="Freeform 82"/>
          <p:cNvSpPr>
            <a:spLocks/>
          </p:cNvSpPr>
          <p:nvPr/>
        </p:nvSpPr>
        <p:spPr bwMode="auto">
          <a:xfrm>
            <a:off x="0" y="5811838"/>
            <a:ext cx="7951788" cy="173037"/>
          </a:xfrm>
          <a:custGeom>
            <a:avLst/>
            <a:gdLst>
              <a:gd name="T0" fmla="*/ 0 w 3938"/>
              <a:gd name="T1" fmla="*/ 141979 h 78"/>
              <a:gd name="T2" fmla="*/ 7745825 w 3938"/>
              <a:gd name="T3" fmla="*/ 141979 h 78"/>
              <a:gd name="T4" fmla="*/ 7862941 w 3938"/>
              <a:gd name="T5" fmla="*/ 26621 h 78"/>
              <a:gd name="T6" fmla="*/ 7842749 w 3938"/>
              <a:gd name="T7" fmla="*/ 0 h 78"/>
              <a:gd name="T8" fmla="*/ 7951788 w 3938"/>
              <a:gd name="T9" fmla="*/ 4437 h 78"/>
              <a:gd name="T10" fmla="*/ 7947750 w 3938"/>
              <a:gd name="T11" fmla="*/ 128669 h 78"/>
              <a:gd name="T12" fmla="*/ 7919480 w 3938"/>
              <a:gd name="T13" fmla="*/ 97611 h 78"/>
              <a:gd name="T14" fmla="*/ 7923519 w 3938"/>
              <a:gd name="T15" fmla="*/ 97611 h 78"/>
              <a:gd name="T16" fmla="*/ 7745825 w 3938"/>
              <a:gd name="T17" fmla="*/ 173037 h 78"/>
              <a:gd name="T18" fmla="*/ 0 w 3938"/>
              <a:gd name="T19" fmla="*/ 173037 h 78"/>
              <a:gd name="T20" fmla="*/ 0 w 3938"/>
              <a:gd name="T21" fmla="*/ 141979 h 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38" h="78">
                <a:moveTo>
                  <a:pt x="0" y="64"/>
                </a:moveTo>
                <a:lnTo>
                  <a:pt x="3836" y="64"/>
                </a:lnTo>
                <a:lnTo>
                  <a:pt x="3894" y="12"/>
                </a:lnTo>
                <a:lnTo>
                  <a:pt x="3884" y="0"/>
                </a:lnTo>
                <a:lnTo>
                  <a:pt x="3938" y="2"/>
                </a:lnTo>
                <a:lnTo>
                  <a:pt x="3936" y="58"/>
                </a:lnTo>
                <a:lnTo>
                  <a:pt x="3922" y="44"/>
                </a:lnTo>
                <a:lnTo>
                  <a:pt x="3924" y="44"/>
                </a:lnTo>
                <a:lnTo>
                  <a:pt x="3836" y="78"/>
                </a:lnTo>
                <a:lnTo>
                  <a:pt x="0" y="78"/>
                </a:lnTo>
                <a:lnTo>
                  <a:pt x="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Freeform 83"/>
          <p:cNvSpPr>
            <a:spLocks/>
          </p:cNvSpPr>
          <p:nvPr/>
        </p:nvSpPr>
        <p:spPr bwMode="auto">
          <a:xfrm>
            <a:off x="0" y="5707063"/>
            <a:ext cx="8307388" cy="415925"/>
          </a:xfrm>
          <a:custGeom>
            <a:avLst/>
            <a:gdLst>
              <a:gd name="T0" fmla="*/ 0 w 4114"/>
              <a:gd name="T1" fmla="*/ 30973 h 188"/>
              <a:gd name="T2" fmla="*/ 7414859 w 4114"/>
              <a:gd name="T3" fmla="*/ 30973 h 188"/>
              <a:gd name="T4" fmla="*/ 7826795 w 4114"/>
              <a:gd name="T5" fmla="*/ 323006 h 188"/>
              <a:gd name="T6" fmla="*/ 8089304 w 4114"/>
              <a:gd name="T7" fmla="*/ 61946 h 188"/>
              <a:gd name="T8" fmla="*/ 8032764 w 4114"/>
              <a:gd name="T9" fmla="*/ 0 h 188"/>
              <a:gd name="T10" fmla="*/ 8307388 w 4114"/>
              <a:gd name="T11" fmla="*/ 8849 h 188"/>
              <a:gd name="T12" fmla="*/ 8295272 w 4114"/>
              <a:gd name="T13" fmla="*/ 309731 h 188"/>
              <a:gd name="T14" fmla="*/ 8234693 w 4114"/>
              <a:gd name="T15" fmla="*/ 238936 h 188"/>
              <a:gd name="T16" fmla="*/ 7830834 w 4114"/>
              <a:gd name="T17" fmla="*/ 415925 h 188"/>
              <a:gd name="T18" fmla="*/ 7410820 w 4114"/>
              <a:gd name="T19" fmla="*/ 110618 h 188"/>
              <a:gd name="T20" fmla="*/ 0 w 4114"/>
              <a:gd name="T21" fmla="*/ 110618 h 188"/>
              <a:gd name="T22" fmla="*/ 0 w 4114"/>
              <a:gd name="T23" fmla="*/ 30973 h 1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14" h="188">
                <a:moveTo>
                  <a:pt x="0" y="14"/>
                </a:moveTo>
                <a:lnTo>
                  <a:pt x="3672" y="14"/>
                </a:lnTo>
                <a:lnTo>
                  <a:pt x="3876" y="146"/>
                </a:lnTo>
                <a:lnTo>
                  <a:pt x="4006" y="28"/>
                </a:lnTo>
                <a:lnTo>
                  <a:pt x="3978" y="0"/>
                </a:lnTo>
                <a:lnTo>
                  <a:pt x="4114" y="4"/>
                </a:lnTo>
                <a:lnTo>
                  <a:pt x="4108" y="140"/>
                </a:lnTo>
                <a:lnTo>
                  <a:pt x="4078" y="108"/>
                </a:lnTo>
                <a:lnTo>
                  <a:pt x="3878" y="188"/>
                </a:lnTo>
                <a:lnTo>
                  <a:pt x="3670" y="50"/>
                </a:lnTo>
                <a:lnTo>
                  <a:pt x="0" y="50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" name="Freeform 84"/>
          <p:cNvSpPr>
            <a:spLocks/>
          </p:cNvSpPr>
          <p:nvPr/>
        </p:nvSpPr>
        <p:spPr bwMode="auto">
          <a:xfrm>
            <a:off x="0" y="5980113"/>
            <a:ext cx="8702675" cy="407987"/>
          </a:xfrm>
          <a:custGeom>
            <a:avLst/>
            <a:gdLst>
              <a:gd name="T0" fmla="*/ 0 w 5482"/>
              <a:gd name="T1" fmla="*/ 341312 h 257"/>
              <a:gd name="T2" fmla="*/ 7316788 w 5482"/>
              <a:gd name="T3" fmla="*/ 341312 h 257"/>
              <a:gd name="T4" fmla="*/ 8420100 w 5482"/>
              <a:gd name="T5" fmla="*/ 61912 h 257"/>
              <a:gd name="T6" fmla="*/ 8404225 w 5482"/>
              <a:gd name="T7" fmla="*/ 0 h 257"/>
              <a:gd name="T8" fmla="*/ 8702675 w 5482"/>
              <a:gd name="T9" fmla="*/ 46037 h 257"/>
              <a:gd name="T10" fmla="*/ 8451850 w 5482"/>
              <a:gd name="T11" fmla="*/ 225425 h 257"/>
              <a:gd name="T12" fmla="*/ 8439150 w 5482"/>
              <a:gd name="T13" fmla="*/ 155575 h 257"/>
              <a:gd name="T14" fmla="*/ 7324725 w 5482"/>
              <a:gd name="T15" fmla="*/ 407987 h 257"/>
              <a:gd name="T16" fmla="*/ 0 w 5482"/>
              <a:gd name="T17" fmla="*/ 407987 h 257"/>
              <a:gd name="T18" fmla="*/ 0 w 5482"/>
              <a:gd name="T19" fmla="*/ 341312 h 2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82" h="257">
                <a:moveTo>
                  <a:pt x="0" y="215"/>
                </a:moveTo>
                <a:lnTo>
                  <a:pt x="4609" y="215"/>
                </a:lnTo>
                <a:lnTo>
                  <a:pt x="5304" y="39"/>
                </a:lnTo>
                <a:lnTo>
                  <a:pt x="5294" y="0"/>
                </a:lnTo>
                <a:lnTo>
                  <a:pt x="5482" y="29"/>
                </a:lnTo>
                <a:lnTo>
                  <a:pt x="5324" y="142"/>
                </a:lnTo>
                <a:lnTo>
                  <a:pt x="5316" y="98"/>
                </a:lnTo>
                <a:lnTo>
                  <a:pt x="4614" y="257"/>
                </a:lnTo>
                <a:lnTo>
                  <a:pt x="0" y="257"/>
                </a:lnTo>
                <a:lnTo>
                  <a:pt x="0" y="2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1" name="Freeform 85"/>
          <p:cNvSpPr>
            <a:spLocks/>
          </p:cNvSpPr>
          <p:nvPr/>
        </p:nvSpPr>
        <p:spPr bwMode="auto">
          <a:xfrm>
            <a:off x="-73025" y="5588000"/>
            <a:ext cx="6254750" cy="757238"/>
          </a:xfrm>
          <a:custGeom>
            <a:avLst/>
            <a:gdLst>
              <a:gd name="T0" fmla="*/ 23813 w 3940"/>
              <a:gd name="T1" fmla="*/ 544513 h 477"/>
              <a:gd name="T2" fmla="*/ 4962525 w 3940"/>
              <a:gd name="T3" fmla="*/ 601663 h 477"/>
              <a:gd name="T4" fmla="*/ 5287963 w 3940"/>
              <a:gd name="T5" fmla="*/ 757238 h 477"/>
              <a:gd name="T6" fmla="*/ 6108700 w 3940"/>
              <a:gd name="T7" fmla="*/ 455613 h 477"/>
              <a:gd name="T8" fmla="*/ 6175375 w 3940"/>
              <a:gd name="T9" fmla="*/ 558800 h 477"/>
              <a:gd name="T10" fmla="*/ 6254750 w 3940"/>
              <a:gd name="T11" fmla="*/ 85725 h 477"/>
              <a:gd name="T12" fmla="*/ 5824538 w 3940"/>
              <a:gd name="T13" fmla="*/ 0 h 477"/>
              <a:gd name="T14" fmla="*/ 5926138 w 3940"/>
              <a:gd name="T15" fmla="*/ 165100 h 477"/>
              <a:gd name="T16" fmla="*/ 5286375 w 3940"/>
              <a:gd name="T17" fmla="*/ 646113 h 477"/>
              <a:gd name="T18" fmla="*/ 4972050 w 3940"/>
              <a:gd name="T19" fmla="*/ 504825 h 477"/>
              <a:gd name="T20" fmla="*/ 0 w 3940"/>
              <a:gd name="T21" fmla="*/ 449263 h 477"/>
              <a:gd name="T22" fmla="*/ 23813 w 3940"/>
              <a:gd name="T23" fmla="*/ 544513 h 47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40" h="477">
                <a:moveTo>
                  <a:pt x="15" y="343"/>
                </a:moveTo>
                <a:lnTo>
                  <a:pt x="3126" y="379"/>
                </a:lnTo>
                <a:lnTo>
                  <a:pt x="3331" y="477"/>
                </a:lnTo>
                <a:lnTo>
                  <a:pt x="3848" y="287"/>
                </a:lnTo>
                <a:lnTo>
                  <a:pt x="3890" y="352"/>
                </a:lnTo>
                <a:lnTo>
                  <a:pt x="3940" y="54"/>
                </a:lnTo>
                <a:lnTo>
                  <a:pt x="3669" y="0"/>
                </a:lnTo>
                <a:lnTo>
                  <a:pt x="3733" y="104"/>
                </a:lnTo>
                <a:lnTo>
                  <a:pt x="3330" y="407"/>
                </a:lnTo>
                <a:lnTo>
                  <a:pt x="3132" y="318"/>
                </a:lnTo>
                <a:lnTo>
                  <a:pt x="0" y="283"/>
                </a:lnTo>
                <a:lnTo>
                  <a:pt x="15" y="343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Freeform 78"/>
          <p:cNvSpPr>
            <a:spLocks/>
          </p:cNvSpPr>
          <p:nvPr/>
        </p:nvSpPr>
        <p:spPr bwMode="auto">
          <a:xfrm>
            <a:off x="0" y="363538"/>
            <a:ext cx="8901113" cy="727075"/>
          </a:xfrm>
          <a:custGeom>
            <a:avLst/>
            <a:gdLst>
              <a:gd name="T0" fmla="*/ 0 w 5607"/>
              <a:gd name="T1" fmla="*/ 722313 h 458"/>
              <a:gd name="T2" fmla="*/ 7061200 w 5607"/>
              <a:gd name="T3" fmla="*/ 628650 h 458"/>
              <a:gd name="T4" fmla="*/ 7810500 w 5607"/>
              <a:gd name="T5" fmla="*/ 727075 h 458"/>
              <a:gd name="T6" fmla="*/ 8559800 w 5607"/>
              <a:gd name="T7" fmla="*/ 430213 h 458"/>
              <a:gd name="T8" fmla="*/ 8724900 w 5607"/>
              <a:gd name="T9" fmla="*/ 682625 h 458"/>
              <a:gd name="T10" fmla="*/ 8901113 w 5607"/>
              <a:gd name="T11" fmla="*/ 44450 h 458"/>
              <a:gd name="T12" fmla="*/ 8318500 w 5607"/>
              <a:gd name="T13" fmla="*/ 0 h 458"/>
              <a:gd name="T14" fmla="*/ 8472488 w 5607"/>
              <a:gd name="T15" fmla="*/ 242888 h 458"/>
              <a:gd name="T16" fmla="*/ 7799388 w 5607"/>
              <a:gd name="T17" fmla="*/ 617538 h 458"/>
              <a:gd name="T18" fmla="*/ 7083425 w 5607"/>
              <a:gd name="T19" fmla="*/ 517525 h 458"/>
              <a:gd name="T20" fmla="*/ 0 w 5607"/>
              <a:gd name="T21" fmla="*/ 596900 h 458"/>
              <a:gd name="T22" fmla="*/ 0 w 5607"/>
              <a:gd name="T23" fmla="*/ 722313 h 4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607" h="458">
                <a:moveTo>
                  <a:pt x="0" y="455"/>
                </a:moveTo>
                <a:lnTo>
                  <a:pt x="4448" y="396"/>
                </a:lnTo>
                <a:lnTo>
                  <a:pt x="4920" y="458"/>
                </a:lnTo>
                <a:lnTo>
                  <a:pt x="5392" y="271"/>
                </a:lnTo>
                <a:lnTo>
                  <a:pt x="5496" y="430"/>
                </a:lnTo>
                <a:lnTo>
                  <a:pt x="5607" y="28"/>
                </a:lnTo>
                <a:lnTo>
                  <a:pt x="5240" y="0"/>
                </a:lnTo>
                <a:lnTo>
                  <a:pt x="5337" y="153"/>
                </a:lnTo>
                <a:lnTo>
                  <a:pt x="4913" y="389"/>
                </a:lnTo>
                <a:lnTo>
                  <a:pt x="4462" y="326"/>
                </a:lnTo>
                <a:lnTo>
                  <a:pt x="0" y="376"/>
                </a:lnTo>
                <a:lnTo>
                  <a:pt x="0" y="4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26200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4813" y="6426200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12DD743-5545-46E0-9DBE-780DF7BAB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>
    <p:random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6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7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8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0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6983412" cy="1655762"/>
          </a:xfrm>
        </p:spPr>
        <p:txBody>
          <a:bodyPr/>
          <a:lstStyle/>
          <a:p>
            <a:pPr eaLnBrk="1" hangingPunct="1"/>
            <a:r>
              <a:rPr lang="en-US" b="1" dirty="0" smtClean="0"/>
              <a:t>LAPORAN DIREKTUR POLITEKNIK KESEHATAN KEMENKES MEDAN </a:t>
            </a:r>
            <a:br>
              <a:rPr lang="en-US" b="1" dirty="0" smtClean="0"/>
            </a:br>
            <a:r>
              <a:rPr lang="en-US" b="1" dirty="0" smtClean="0"/>
              <a:t>TAHUN 2015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Dra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 Ida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Nurhayati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M.Kes</a:t>
            </a:r>
            <a:endParaRPr lang="en-US" altLang="en-US" dirty="0" smtClean="0"/>
          </a:p>
        </p:txBody>
      </p:sp>
      <p:pic>
        <p:nvPicPr>
          <p:cNvPr id="4" name="Picture 2" descr="C:\Users\fredy\Downloads\_DSC0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2863137" cy="2057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279400"/>
          </a:xfrm>
        </p:spPr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93889E-18 L 0.4 -0.1 " pathEditMode="relative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 -0.1 L 0.66667 -0.366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1617" name="Object 1"/>
          <p:cNvGraphicFramePr>
            <a:graphicFrameLocks noChangeAspect="1"/>
          </p:cNvGraphicFramePr>
          <p:nvPr/>
        </p:nvGraphicFramePr>
        <p:xfrm>
          <a:off x="0" y="0"/>
          <a:ext cx="9144000" cy="6897077"/>
        </p:xfrm>
        <a:graphic>
          <a:graphicData uri="http://schemas.openxmlformats.org/presentationml/2006/ole">
            <p:oleObj spid="_x0000_s111617" name="Slide" r:id="rId3" imgW="4602450" imgH="3452010" progId="PowerPoint.Slide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Jumlah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Pegawai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Berdasarkan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Pendidikan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Tahun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201</a:t>
            </a:r>
            <a:r>
              <a:rPr lang="id-ID" dirty="0" smtClean="0">
                <a:solidFill>
                  <a:schemeClr val="tx1"/>
                </a:solidFill>
              </a:rPr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09600" y="1295400"/>
          <a:ext cx="7475536" cy="478971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737768"/>
                <a:gridCol w="3737768"/>
              </a:tblGrid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PENDIDIKAN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JUMLAH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SLTP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46</a:t>
                      </a:r>
                      <a:endParaRPr lang="en-US" sz="24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DIII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DIV/S1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65</a:t>
                      </a:r>
                      <a:endParaRPr lang="en-US" sz="24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r>
                        <a:rPr lang="id-ID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S3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  <p:pic>
        <p:nvPicPr>
          <p:cNvPr id="142337" name="Picture 1" descr="D:\Anggi\2015\Lap.Dir\Images\figure_check_mark_celebrate_anim_sm_w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Jumlah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Pegawai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Berdasarkan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Pendidikan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Tahun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201</a:t>
            </a:r>
            <a:r>
              <a:rPr lang="id-ID" dirty="0" smtClean="0">
                <a:solidFill>
                  <a:schemeClr val="tx1"/>
                </a:solidFill>
              </a:rPr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2"/>
          <p:cNvGraphicFramePr/>
          <p:nvPr/>
        </p:nvGraphicFramePr>
        <p:xfrm>
          <a:off x="609600" y="1066800"/>
          <a:ext cx="769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  <p:pic>
        <p:nvPicPr>
          <p:cNvPr id="141313" name="Picture 1" descr="D:\Anggi\2015\Lap.Dir\Images\Gambar-Animasi-Power-Point-Lamp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5240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0" y="0"/>
          <a:ext cx="9144000" cy="6877878"/>
        </p:xfrm>
        <a:graphic>
          <a:graphicData uri="http://schemas.openxmlformats.org/presentationml/2006/ole">
            <p:oleObj spid="_x0000_s114689" name="Slide" r:id="rId3" imgW="4876680" imgH="3657547" progId="PowerPoint.Slide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578600"/>
            <a:ext cx="2895600" cy="279400"/>
          </a:xfrm>
        </p:spPr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  <p:pic>
        <p:nvPicPr>
          <p:cNvPr id="4" name="Picture 2" descr="D:\Anggi\2015\Lap.Dir\Images\solution_group_thinking_sm_w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85800"/>
            <a:ext cx="1295400" cy="1371600"/>
          </a:xfrm>
          <a:prstGeom prst="rect">
            <a:avLst/>
          </a:prstGeom>
          <a:noFill/>
        </p:spPr>
      </p:pic>
      <p:pic>
        <p:nvPicPr>
          <p:cNvPr id="114691" name="Picture 3" descr="D:\Anggi\2015\Lap.Dir\Images\solution_group_thinking_sm_w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0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401" name="Slide" r:id="rId3" imgW="4675511" imgH="3506611" progId="PowerPoint.Slide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  <p:pic>
        <p:nvPicPr>
          <p:cNvPr id="4" name="Picture 2" descr="D:\Anggi\2015\Lap.Dir\Images\group_clapping_sm_w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334000"/>
            <a:ext cx="1600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0593" name="Object 1"/>
          <p:cNvGraphicFramePr>
            <a:graphicFrameLocks noChangeAspect="1"/>
          </p:cNvGraphicFramePr>
          <p:nvPr/>
        </p:nvGraphicFramePr>
        <p:xfrm>
          <a:off x="0" y="0"/>
          <a:ext cx="9144000" cy="6848104"/>
        </p:xfrm>
        <a:graphic>
          <a:graphicData uri="http://schemas.openxmlformats.org/presentationml/2006/ole">
            <p:oleObj spid="_x0000_s110593" name="Slide" r:id="rId3" imgW="4561404" imgH="3421207" progId="PowerPoint.Slide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KGB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641" name="Object 1"/>
          <p:cNvGraphicFramePr>
            <a:graphicFrameLocks noChangeAspect="1"/>
          </p:cNvGraphicFramePr>
          <p:nvPr/>
        </p:nvGraphicFramePr>
        <p:xfrm>
          <a:off x="381000" y="1066800"/>
          <a:ext cx="7924800" cy="4648200"/>
        </p:xfrm>
        <a:graphic>
          <a:graphicData uri="http://schemas.openxmlformats.org/presentationml/2006/ole">
            <p:oleObj spid="_x0000_s112641" name="Slide" r:id="rId3" imgW="4303716" imgH="3227755" progId="PowerPoint.Slide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  <p:pic>
        <p:nvPicPr>
          <p:cNvPr id="4" name="Picture 2" descr="D:\Anggi\2015\Lap.Dir\Images\hard_working_on_computer_anim_sm_w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250" y="0"/>
            <a:ext cx="1047750" cy="10477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Pendapatan</a:t>
            </a:r>
            <a:r>
              <a:rPr lang="en-US" dirty="0" smtClean="0"/>
              <a:t> Negara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798"/>
          <a:ext cx="8153399" cy="4267202"/>
        </p:xfrm>
        <a:graphic>
          <a:graphicData uri="http://schemas.openxmlformats.org/drawingml/2006/table">
            <a:tbl>
              <a:tblPr/>
              <a:tblGrid>
                <a:gridCol w="637058"/>
                <a:gridCol w="1503457"/>
                <a:gridCol w="2888685"/>
                <a:gridCol w="1577327"/>
                <a:gridCol w="1546872"/>
              </a:tblGrid>
              <a:tr h="4688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Narrow"/>
                          <a:ea typeface="Calibri"/>
                          <a:cs typeface="Arial"/>
                        </a:rPr>
                        <a:t>No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Calibri"/>
                          <a:cs typeface="Arial"/>
                        </a:rPr>
                        <a:t>Sumber Dana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Calibri"/>
                          <a:cs typeface="Arial"/>
                        </a:rPr>
                        <a:t>Kegiatan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Calibri"/>
                          <a:cs typeface="Arial"/>
                        </a:rPr>
                        <a:t>Target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Calibri"/>
                          <a:cs typeface="Arial"/>
                        </a:rPr>
                        <a:t>Realisasi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1.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BLU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Layanan Pendidikan Mahasiswa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19.101.840.000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19.078.615.000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2.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BLU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Layanan Jasa lainnya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55.000.000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294.752.300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3.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BLU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Layanan Jasa Perbankan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257.000.000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842.244.396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28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Total Pendapatan BLU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19.358.840.000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20.215.611.696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4.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PNBP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Sewa Rumah Dinas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5.707.752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5.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PNBP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rial Narrow"/>
                          <a:ea typeface="Calibri"/>
                          <a:cs typeface="Arial"/>
                        </a:rPr>
                        <a:t>Penerimaan</a:t>
                      </a:r>
                      <a:r>
                        <a:rPr lang="en-US" sz="1800" dirty="0">
                          <a:latin typeface="Arial Narrow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Arial Narrow"/>
                          <a:ea typeface="Calibri"/>
                          <a:cs typeface="Arial"/>
                        </a:rPr>
                        <a:t>Belanja</a:t>
                      </a:r>
                      <a:r>
                        <a:rPr lang="en-US" sz="1800" dirty="0">
                          <a:latin typeface="Arial Narrow"/>
                          <a:ea typeface="Calibri"/>
                          <a:cs typeface="Arial"/>
                        </a:rPr>
                        <a:t> TAYL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31.435.241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28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Total Pendapatan PNBP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 Narrow"/>
                          <a:ea typeface="Calibri"/>
                          <a:cs typeface="Arial"/>
                        </a:rPr>
                        <a:t>37.142.993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28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Calibri"/>
                          <a:cs typeface="Arial"/>
                        </a:rPr>
                        <a:t>Grand Total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 Narrow"/>
                          <a:ea typeface="Calibri"/>
                          <a:cs typeface="Arial"/>
                        </a:rPr>
                        <a:t>19.358.840.000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 Narrow"/>
                          <a:ea typeface="Calibri"/>
                          <a:cs typeface="Arial"/>
                        </a:rPr>
                        <a:t>20.252.754.689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Pendapatan</a:t>
            </a:r>
            <a:r>
              <a:rPr lang="en-US" dirty="0" smtClean="0"/>
              <a:t> BLU </a:t>
            </a:r>
            <a:r>
              <a:rPr lang="en-US" dirty="0" err="1" smtClean="0"/>
              <a:t>Tahun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61" name="Object 1"/>
          <p:cNvGraphicFramePr>
            <a:graphicFrameLocks noChangeAspect="1"/>
          </p:cNvGraphicFramePr>
          <p:nvPr/>
        </p:nvGraphicFramePr>
        <p:xfrm>
          <a:off x="457200" y="1143000"/>
          <a:ext cx="7848600" cy="4419600"/>
        </p:xfrm>
        <a:graphic>
          <a:graphicData uri="http://schemas.openxmlformats.org/presentationml/2006/ole">
            <p:oleObj spid="_x0000_s117761" name="Worksheet" r:id="rId3" imgW="5029268" imgH="3057538" progId="Excel.Sheet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SALDO BLU TAHUN 2015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488"/>
            <a:ext cx="8686800" cy="4211637"/>
          </a:xfrm>
        </p:spPr>
        <p:txBody>
          <a:bodyPr/>
          <a:lstStyle/>
          <a:p>
            <a:r>
              <a:rPr lang="id-ID" dirty="0" smtClean="0"/>
              <a:t>Saldo Awal 2015 : Rp. 11.052.943.296</a:t>
            </a:r>
          </a:p>
          <a:p>
            <a:r>
              <a:rPr lang="id-ID" dirty="0" smtClean="0"/>
              <a:t>Pendapatan BLU 2015 : Rp. 20.215.611.696</a:t>
            </a:r>
          </a:p>
          <a:p>
            <a:r>
              <a:rPr lang="id-ID" dirty="0" smtClean="0"/>
              <a:t>Belanja BLU 2015 : Rp. 17.502.199.321</a:t>
            </a:r>
          </a:p>
          <a:p>
            <a:r>
              <a:rPr lang="id-ID" dirty="0" smtClean="0"/>
              <a:t>Surplus 2015 : Rp. 2.713.412.375</a:t>
            </a:r>
          </a:p>
          <a:p>
            <a:r>
              <a:rPr lang="id-ID" dirty="0" smtClean="0"/>
              <a:t>Saldo Awal 2016 : Rp. 13.766.355.671</a:t>
            </a:r>
          </a:p>
          <a:p>
            <a:pPr>
              <a:buNone/>
            </a:pPr>
            <a:endParaRPr lang="id-ID" dirty="0" smtClean="0"/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91513" cy="685800"/>
          </a:xfrm>
        </p:spPr>
        <p:txBody>
          <a:bodyPr/>
          <a:lstStyle/>
          <a:p>
            <a:pPr algn="ctr" eaLnBrk="1" hangingPunct="1"/>
            <a:r>
              <a:rPr lang="en-US" altLang="en-US" sz="4400" b="1" dirty="0" smtClean="0"/>
              <a:t>VISI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20000" cy="28194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MENJADI INSTITUSI YANG UNGGUL DAN KOMPETITIF DALAM MENYEDIAKAN TENAGA KESEHATAN DI TINGKAT NASIONAL </a:t>
            </a:r>
          </a:p>
          <a:p>
            <a:pPr algn="ctr">
              <a:buNone/>
            </a:pPr>
            <a:r>
              <a:rPr lang="en-US" dirty="0" smtClean="0"/>
              <a:t>TAHUN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  <p:pic>
        <p:nvPicPr>
          <p:cNvPr id="121858" name="Picture 2" descr="D:\Anggi\2015\Lap.Dir\Images\teamwork_puzzle_build_PA_sm_w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114800"/>
            <a:ext cx="1447800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878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8785" name="Slide" r:id="rId3" imgW="3447203" imgH="2584540" progId="PowerPoint.Slide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Tata Usaha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86688" cy="4378325"/>
          </a:xfrm>
        </p:spPr>
        <p:txBody>
          <a:bodyPr/>
          <a:lstStyle/>
          <a:p>
            <a:pPr lvl="0"/>
            <a:r>
              <a:rPr lang="id-ID" sz="2800" dirty="0" smtClean="0"/>
              <a:t>Jumlah Surat Masuk sebanyak   :</a:t>
            </a:r>
            <a:r>
              <a:rPr lang="en-US" sz="2800" dirty="0" smtClean="0"/>
              <a:t> 2</a:t>
            </a:r>
            <a:r>
              <a:rPr lang="id-ID" sz="2800" dirty="0" smtClean="0"/>
              <a:t>500 surat</a:t>
            </a: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    </a:t>
            </a:r>
            <a:r>
              <a:rPr lang="id-ID" sz="2800" dirty="0" smtClean="0"/>
              <a:t>Surat  dari Jurusan atau Prodi </a:t>
            </a:r>
            <a:r>
              <a:rPr lang="en-US" sz="2800" dirty="0" smtClean="0"/>
              <a:t>	</a:t>
            </a:r>
            <a:r>
              <a:rPr lang="id-ID" sz="2800" dirty="0" smtClean="0"/>
              <a:t>: 1531 surat</a:t>
            </a: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    </a:t>
            </a:r>
            <a:r>
              <a:rPr lang="id-ID" sz="2800" dirty="0" smtClean="0"/>
              <a:t>Surat dari Insta</a:t>
            </a:r>
            <a:r>
              <a:rPr lang="en-US" sz="2800" dirty="0" smtClean="0"/>
              <a:t>n</a:t>
            </a:r>
            <a:r>
              <a:rPr lang="id-ID" sz="2800" dirty="0" smtClean="0"/>
              <a:t>si lainnya          </a:t>
            </a:r>
            <a:r>
              <a:rPr lang="en-US" sz="2800" dirty="0" smtClean="0"/>
              <a:t>	</a:t>
            </a:r>
            <a:r>
              <a:rPr lang="id-ID" sz="2800" dirty="0" smtClean="0"/>
              <a:t>: 969 surat</a:t>
            </a:r>
            <a:endParaRPr lang="en-US" sz="2800" dirty="0" smtClean="0"/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id-ID" sz="2800" dirty="0" smtClean="0"/>
              <a:t>Jumlah surat Keluar sebanyak    : 2250 surat</a:t>
            </a: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    </a:t>
            </a:r>
            <a:r>
              <a:rPr lang="id-ID" sz="2800" dirty="0" smtClean="0"/>
              <a:t>Surat ke Jurusan/Prodi		: 2185 surat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id-ID" sz="2800" dirty="0" smtClean="0"/>
              <a:t>Surat ke  Instansi laainnya		: 65 surat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91513" cy="576263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 </a:t>
            </a:r>
            <a:r>
              <a:rPr lang="en-US" dirty="0" err="1" smtClean="0"/>
              <a:t>Reguler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457200" y="1219200"/>
          <a:ext cx="824547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Kegiatan</a:t>
            </a:r>
            <a:r>
              <a:rPr lang="en-US" sz="3200" dirty="0" smtClean="0"/>
              <a:t> PPSM </a:t>
            </a:r>
            <a:r>
              <a:rPr lang="en-US" sz="3200" dirty="0" err="1" smtClean="0"/>
              <a:t>Tahun</a:t>
            </a:r>
            <a:r>
              <a:rPr lang="en-US" sz="3200" dirty="0" smtClean="0"/>
              <a:t> 2015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5" name="Content Placeholder 10"/>
          <p:cNvGraphicFramePr>
            <a:graphicFrameLocks/>
          </p:cNvGraphicFramePr>
          <p:nvPr/>
        </p:nvGraphicFramePr>
        <p:xfrm>
          <a:off x="609599" y="990600"/>
          <a:ext cx="793273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13"/>
                <a:gridCol w="4754690"/>
                <a:gridCol w="2535835"/>
              </a:tblGrid>
              <a:tr h="353786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JURUSAN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JUMLAH</a:t>
                      </a:r>
                      <a:endParaRPr lang="en-US" dirty="0"/>
                    </a:p>
                  </a:txBody>
                  <a:tcPr/>
                </a:tc>
              </a:tr>
              <a:tr h="35378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Analis Kesehatan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97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378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Farmasi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378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Gizi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118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3786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Keperawatan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123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3786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Keperawatan Gigi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97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3786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Kesehatan Lingkungan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97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3786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Kebidanan Medan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120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3786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Kebidanan P. Siantar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75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3786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Kebidanan P. Sidimpuan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46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3786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D IV Bidan Medan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76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3786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D IV Gizi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60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3786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D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IV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Keperawatan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52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3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1061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Penetapan</a:t>
            </a:r>
            <a:r>
              <a:rPr lang="en-US" dirty="0" smtClean="0"/>
              <a:t> SK </a:t>
            </a:r>
            <a:r>
              <a:rPr lang="en-US" dirty="0" err="1" smtClean="0"/>
              <a:t>Cuti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1" y="1295400"/>
          <a:ext cx="8000999" cy="3962400"/>
        </p:xfrm>
        <a:graphic>
          <a:graphicData uri="http://schemas.openxmlformats.org/drawingml/2006/table">
            <a:tbl>
              <a:tblPr/>
              <a:tblGrid>
                <a:gridCol w="603275"/>
                <a:gridCol w="1617802"/>
                <a:gridCol w="1206551"/>
                <a:gridCol w="1206551"/>
                <a:gridCol w="1241755"/>
                <a:gridCol w="2125065"/>
              </a:tblGrid>
              <a:tr h="873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NO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NAMA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NIM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JURUSAN/PRODI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CUTI PADA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NOMOR SK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/>
                          <a:cs typeface="Times New Roman"/>
                        </a:rPr>
                        <a:t>1</a:t>
                      </a:r>
                      <a:endParaRPr lang="en-US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Diana Sari Br. Milala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P07524113006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Keperawatan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Semester V &amp; VI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DM.01.04/00/01.02/1485/2015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/>
                          <a:cs typeface="Times New Roman"/>
                        </a:rPr>
                        <a:t>2</a:t>
                      </a:r>
                      <a:endParaRPr lang="en-US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Putri Ayu Lestari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P01031113057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 III Gizi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Semester V &amp; VI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DM.01.04/00/01.02/1833.1/2015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/>
                          <a:cs typeface="Times New Roman"/>
                        </a:rPr>
                        <a:t>3</a:t>
                      </a:r>
                      <a:endParaRPr lang="en-US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Vera Wita Purba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P07324213048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Keb. P. Siantar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Semester III &amp; IV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DM.01.04/00/01.02/1660.1/2015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77216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Vita Sari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P07524114035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Keb. Medan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Semester III &amp; IV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DM.01.04/00/01.02/1742.1/2015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91513" cy="576263"/>
          </a:xfrm>
        </p:spPr>
        <p:txBody>
          <a:bodyPr/>
          <a:lstStyle/>
          <a:p>
            <a:r>
              <a:rPr lang="en-US" dirty="0" err="1" smtClean="0"/>
              <a:t>Penetapan</a:t>
            </a:r>
            <a:r>
              <a:rPr lang="en-US" dirty="0" smtClean="0"/>
              <a:t> SK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8" y="1066806"/>
          <a:ext cx="8763001" cy="5486388"/>
        </p:xfrm>
        <a:graphic>
          <a:graphicData uri="http://schemas.openxmlformats.org/drawingml/2006/table">
            <a:tbl>
              <a:tblPr/>
              <a:tblGrid>
                <a:gridCol w="508253"/>
                <a:gridCol w="1920850"/>
                <a:gridCol w="1573837"/>
                <a:gridCol w="1773631"/>
                <a:gridCol w="2986430"/>
              </a:tblGrid>
              <a:tr h="372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NO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NAMA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NIM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JURUSAN/PRODI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NOMOR SK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47621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Venny Evri Yanti Sinaga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P0093301304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Kes. Lingkungan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DM.01.04/00/01.02/1660/2015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Andriko Wibowo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P07520112005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Keperawatan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DM.01.04/00/01.02/1254/2015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Ridwan Peristiwandi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P07520112028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Keperawatan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DM.01.04/00/01.02/1254/2015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Randi Pranata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P07520111066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Keperawatan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DM.01.04/00/01.02/1254/2015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Vina Umaina Sari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P07534013044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Analis Kesehatan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DM.01.04/00/01.02/1744.1/2015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Vina Umainah Sara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P07534013093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Analis Kesehatan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DM.01.04/00/01.02/1744.1/2015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Yusri Imron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P07534013098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Analis Kesehatan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DM.01.04/00/01.02/1744.1/2015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Annisa Pratiwi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P07324215002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Keb. P. Siantar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DM.01.04/00/01.02/2083/2015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Isyah Bahraini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P07324215056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Keb. P. Siantar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DM.01.04/00/01.02/2083/2015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10</a:t>
                      </a:r>
                      <a:endParaRPr lang="id-ID" sz="1100" dirty="0">
                        <a:solidFill>
                          <a:srgbClr val="000000"/>
                        </a:solidFill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Oktaviani Napitupulu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P07324215068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Keb. P. Siantar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DM.01.04/00/01.02/2083/2015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11</a:t>
                      </a:r>
                      <a:endParaRPr lang="id-ID" sz="1100" dirty="0">
                        <a:solidFill>
                          <a:srgbClr val="000000"/>
                        </a:solidFill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Arta Iranata Saragi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P01031114054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 III Gizi SEM III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DM.01.04/00/01.02/1833/2015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12</a:t>
                      </a:r>
                      <a:endParaRPr lang="id-ID" sz="1100" dirty="0">
                        <a:solidFill>
                          <a:srgbClr val="000000"/>
                        </a:solidFill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Ivan Septinus Zega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P01031114054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 III Gizi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DM.01.04/00/01.02/1833/2015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13</a:t>
                      </a:r>
                      <a:endParaRPr lang="id-ID" sz="1100" dirty="0">
                        <a:solidFill>
                          <a:srgbClr val="000000"/>
                        </a:solidFill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Yutiani Silitonga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P01031114099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 III Gizi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DM.01.04/00/01.02/1833/2015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14</a:t>
                      </a:r>
                      <a:endParaRPr lang="id-ID" sz="1100" dirty="0">
                        <a:solidFill>
                          <a:srgbClr val="000000"/>
                        </a:solidFill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Yuyun Fadila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P01031114100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 III Gizi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DM.01.04/00/01.02/1833/2015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15</a:t>
                      </a:r>
                      <a:endParaRPr lang="id-ID" sz="1100" dirty="0">
                        <a:solidFill>
                          <a:srgbClr val="000000"/>
                        </a:solidFill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Dede Zelviana Fitri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P01031114010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 III Gizi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DM.01.04/00/01.02/1833/2015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16</a:t>
                      </a:r>
                      <a:endParaRPr lang="id-ID" sz="1100" dirty="0">
                        <a:solidFill>
                          <a:srgbClr val="000000"/>
                        </a:solidFill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Dian Oktaviana Gtg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P01031114062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 III Gizi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DM.01.04/00/01.02/1833/2015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17</a:t>
                      </a:r>
                      <a:endParaRPr lang="id-ID" sz="1100" dirty="0">
                        <a:solidFill>
                          <a:srgbClr val="000000"/>
                        </a:solidFill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Lea Yolanda Br 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P01031114082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 III Gizi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DM.01.04/00/01.02/1833/2015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72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18</a:t>
                      </a:r>
                      <a:endParaRPr lang="id-ID" sz="1100" dirty="0">
                        <a:solidFill>
                          <a:srgbClr val="000000"/>
                        </a:solidFill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Aldo Frandista 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P01031113005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 III Gizi SEM V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latin typeface="Arial Narrow"/>
                          <a:ea typeface="Tahoma"/>
                          <a:cs typeface="Tahoma"/>
                        </a:rPr>
                        <a:t>DM.01.04/00/01.02/1833/2015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Wisuda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id-ID" b="1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Hari I Tanggal 25 Agustus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95398"/>
          <a:ext cx="7848600" cy="3886202"/>
        </p:xfrm>
        <a:graphic>
          <a:graphicData uri="http://schemas.openxmlformats.org/drawingml/2006/table">
            <a:tbl>
              <a:tblPr/>
              <a:tblGrid>
                <a:gridCol w="534864"/>
                <a:gridCol w="4707005"/>
                <a:gridCol w="2606731"/>
              </a:tblGrid>
              <a:tr h="1110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NO</a:t>
                      </a:r>
                      <a:endParaRPr lang="en-US" sz="2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JURUSAN</a:t>
                      </a:r>
                      <a:endParaRPr lang="en-US" sz="2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JUMLAH</a:t>
                      </a:r>
                      <a:endParaRPr lang="en-US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551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1</a:t>
                      </a:r>
                      <a:endParaRPr lang="en-US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Kebidanan Medan </a:t>
                      </a:r>
                      <a:endParaRPr lang="en-US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122 Orang</a:t>
                      </a:r>
                      <a:endParaRPr lang="en-US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</a:tr>
              <a:tr h="5551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Kebidanan P. Siantar</a:t>
                      </a:r>
                      <a:endParaRPr lang="en-US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98 Orang</a:t>
                      </a:r>
                      <a:endParaRPr lang="en-US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5551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Kebidanan P. Sidimpuan</a:t>
                      </a:r>
                      <a:endParaRPr lang="en-US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95 Orang</a:t>
                      </a:r>
                      <a:endParaRPr lang="en-US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</a:tr>
              <a:tr h="5551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Keperawatan</a:t>
                      </a:r>
                      <a:endParaRPr lang="en-US" sz="2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102 Orang</a:t>
                      </a:r>
                      <a:endParaRPr lang="en-US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5551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JUMLAH</a:t>
                      </a:r>
                      <a:endParaRPr lang="en-US" sz="2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1143000" lvl="2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200"/>
                        <a:buFont typeface="Tahoma"/>
                        <a:buNone/>
                      </a:pPr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Calibri"/>
                          <a:ea typeface="Tahoma"/>
                          <a:cs typeface="Times New Roman"/>
                        </a:rPr>
                        <a:t>417 </a:t>
                      </a:r>
                      <a:r>
                        <a:rPr lang="en-US" sz="2400" dirty="0" err="1" smtClean="0">
                          <a:solidFill>
                            <a:srgbClr val="FFFFFF"/>
                          </a:solidFill>
                          <a:latin typeface="Calibri"/>
                          <a:ea typeface="Tahoma"/>
                          <a:cs typeface="Times New Roman"/>
                        </a:rPr>
                        <a:t>Orang</a:t>
                      </a:r>
                      <a:endParaRPr lang="en-US" sz="2400" dirty="0">
                        <a:solidFill>
                          <a:srgbClr val="FFFFFF"/>
                        </a:solidFill>
                        <a:latin typeface="Calibri"/>
                        <a:ea typeface="Tahom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/>
            <a:r>
              <a:rPr lang="en-US" sz="3200" b="1" dirty="0" err="1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Wisuda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id-ID" sz="3200" b="1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Hari II Tanggal 26 Agustus 2015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143001"/>
          <a:ext cx="7543801" cy="4038601"/>
        </p:xfrm>
        <a:graphic>
          <a:graphicData uri="http://schemas.openxmlformats.org/drawingml/2006/table">
            <a:tbl>
              <a:tblPr/>
              <a:tblGrid>
                <a:gridCol w="514094"/>
                <a:gridCol w="4524209"/>
                <a:gridCol w="2505498"/>
              </a:tblGrid>
              <a:tr h="1009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NO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JURUSAN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JUMLAH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1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Analis Kesehatan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99 Orang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2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Farmasi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98 Orang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3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Gizi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95 Orang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4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Kesehatan Lingkungan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105 Orang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5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Keperawatan Gigi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93 Orang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JUMLAH</a:t>
                      </a:r>
                      <a:endParaRPr lang="en-US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490 </a:t>
                      </a:r>
                      <a:r>
                        <a:rPr lang="en-US" sz="2000" dirty="0" err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imes New Roman"/>
                        </a:rPr>
                        <a:t>Orang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id-ID" sz="2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REKAPITULASI BUKU PERPUSTAKAAN YANG TELAH DI DISTRIBUSIKAN KE PERPUSTAKAAN JURUSAN/PRODI/TERPADU TAHUN 2015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193"/>
          <a:ext cx="7772400" cy="4038606"/>
        </p:xfrm>
        <a:graphic>
          <a:graphicData uri="http://schemas.openxmlformats.org/drawingml/2006/table">
            <a:tbl>
              <a:tblPr/>
              <a:tblGrid>
                <a:gridCol w="716350"/>
                <a:gridCol w="3522468"/>
                <a:gridCol w="1373417"/>
                <a:gridCol w="2160165"/>
              </a:tblGrid>
              <a:tr h="36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Jurusan/Prodi/Terpadu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Judul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Eksemplar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6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Analis Kesehatan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72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6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Farmasi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72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/>
                          <a:ea typeface="Calibri"/>
                          <a:cs typeface="Times New Roman"/>
                        </a:rPr>
                        <a:t>Gizi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72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6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Keperawatan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72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Keperawatan Gigi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66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6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Kesehatan Lingkungan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/>
                          <a:ea typeface="Calibri"/>
                          <a:cs typeface="Times New Roman"/>
                        </a:rPr>
                        <a:t>72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Kebidanan Medan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72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6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Kebidanan P. Siantar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72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Kebidanan P. Sidimpuan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/>
                          <a:ea typeface="Calibri"/>
                          <a:cs typeface="Times New Roman"/>
                        </a:rPr>
                        <a:t>72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6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Terpadu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latin typeface="Arial"/>
                          <a:ea typeface="Calibri"/>
                          <a:cs typeface="Times New Roman"/>
                        </a:rPr>
                        <a:t>108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Arial"/>
                          <a:ea typeface="Calibri"/>
                          <a:cs typeface="Times New Roman"/>
                        </a:rPr>
                        <a:t>324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78325"/>
          </a:xfrm>
        </p:spPr>
        <p:txBody>
          <a:bodyPr/>
          <a:lstStyle/>
          <a:p>
            <a:r>
              <a:rPr lang="en-US" sz="2400" dirty="0" err="1" smtClean="0"/>
              <a:t>Menyelenggarakan</a:t>
            </a:r>
            <a:r>
              <a:rPr lang="en-US" sz="2400" dirty="0" smtClean="0"/>
              <a:t> </a:t>
            </a:r>
            <a:r>
              <a:rPr lang="en-US" sz="2400" dirty="0" err="1" smtClean="0"/>
              <a:t>Tridarma</a:t>
            </a:r>
            <a:r>
              <a:rPr lang="en-US" sz="2400" dirty="0" smtClean="0"/>
              <a:t> </a:t>
            </a:r>
            <a:r>
              <a:rPr lang="en-US" sz="2400" dirty="0" err="1" smtClean="0"/>
              <a:t>Perguruan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,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pengabdian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IPTEK</a:t>
            </a:r>
          </a:p>
          <a:p>
            <a:r>
              <a:rPr lang="en-US" sz="2400" dirty="0" err="1" smtClean="0"/>
              <a:t>Mempersiapkan</a:t>
            </a:r>
            <a:r>
              <a:rPr lang="en-US" sz="2400" dirty="0" smtClean="0"/>
              <a:t> SDM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profesional</a:t>
            </a:r>
            <a:r>
              <a:rPr lang="en-US" sz="2400" dirty="0" smtClean="0"/>
              <a:t>, </a:t>
            </a:r>
            <a:r>
              <a:rPr lang="en-US" sz="2400" dirty="0" err="1" smtClean="0"/>
              <a:t>bermoral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beretika</a:t>
            </a:r>
            <a:endParaRPr lang="en-US" sz="2400" dirty="0" smtClean="0"/>
          </a:p>
          <a:p>
            <a:r>
              <a:rPr lang="en-US" sz="2400" dirty="0" err="1" smtClean="0"/>
              <a:t>Mempersiapkan</a:t>
            </a:r>
            <a:r>
              <a:rPr lang="en-US" sz="2400" dirty="0" smtClean="0"/>
              <a:t> </a:t>
            </a:r>
            <a:r>
              <a:rPr lang="en-US" sz="2400" dirty="0" err="1" smtClean="0"/>
              <a:t>sarana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prasarana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,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pengabdian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endParaRPr lang="en-US" sz="2400" dirty="0" smtClean="0"/>
          </a:p>
          <a:p>
            <a:r>
              <a:rPr lang="en-US" sz="2400" dirty="0" err="1" smtClean="0"/>
              <a:t>Mempersiapkan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dana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penyelenggaraan</a:t>
            </a:r>
            <a:r>
              <a:rPr lang="en-US" sz="2400" dirty="0" smtClean="0"/>
              <a:t> </a:t>
            </a:r>
            <a:r>
              <a:rPr lang="en-US" sz="2400" dirty="0" err="1" smtClean="0"/>
              <a:t>Tridarma</a:t>
            </a:r>
            <a:r>
              <a:rPr lang="en-US" sz="2400" dirty="0" smtClean="0"/>
              <a:t> </a:t>
            </a:r>
            <a:r>
              <a:rPr lang="en-US" sz="2400" dirty="0" err="1" smtClean="0"/>
              <a:t>Perguruan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endParaRPr lang="en-US" sz="2400" dirty="0" smtClean="0"/>
          </a:p>
          <a:p>
            <a:r>
              <a:rPr lang="en-US" sz="2400" dirty="0" err="1" smtClean="0"/>
              <a:t>Mempersiapkan</a:t>
            </a:r>
            <a:r>
              <a:rPr lang="en-US" sz="2400" dirty="0" smtClean="0"/>
              <a:t> </a:t>
            </a:r>
            <a:r>
              <a:rPr lang="en-US" sz="2400" dirty="0" err="1" smtClean="0"/>
              <a:t>jejaring</a:t>
            </a:r>
            <a:r>
              <a:rPr lang="en-US" sz="2400" dirty="0" smtClean="0"/>
              <a:t> </a:t>
            </a:r>
            <a:r>
              <a:rPr lang="en-US" sz="2400" dirty="0" err="1" smtClean="0"/>
              <a:t>pendukung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Tridarma</a:t>
            </a:r>
            <a:r>
              <a:rPr lang="en-US" sz="2400" dirty="0" smtClean="0"/>
              <a:t> </a:t>
            </a:r>
            <a:r>
              <a:rPr lang="en-US" sz="2400" dirty="0" err="1" smtClean="0"/>
              <a:t>Perguruan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  <p:pic>
        <p:nvPicPr>
          <p:cNvPr id="5" name="Picture 1" descr="D:\Anggi\2015\Lap.Dir\Images\stick_figure_drawing_four_check_marks_sm_w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667000"/>
            <a:ext cx="13716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id-ID" sz="2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REKAPITULASI KARTU PERPUSTAKAAN MAHASISWA BARU YANG TELAH DI DISTRIBUSIKAN KE JURUSAN/PRODI TAHUN 2015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599" y="1219194"/>
          <a:ext cx="7086601" cy="4556760"/>
        </p:xfrm>
        <a:graphic>
          <a:graphicData uri="http://schemas.openxmlformats.org/drawingml/2006/table">
            <a:tbl>
              <a:tblPr/>
              <a:tblGrid>
                <a:gridCol w="1078207"/>
                <a:gridCol w="3851980"/>
                <a:gridCol w="2156414"/>
              </a:tblGrid>
              <a:tr h="32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JURUSAN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JUMLAH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Keperawatan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123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Keperawatan Gigi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Farmasi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Analis Kesehatan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97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Gizi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118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Kebidanan Medan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120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Kebidanan Sidimpuan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46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8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D IV Kebidanan Medan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76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9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D IV Keperawatan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52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Kesehatan Lingkungan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97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Kebidanan P. Siantar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78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D IV Gizi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Sistem Informasi Akademik Online (SIAO)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7239000" cy="4481189"/>
        </p:xfrm>
        <a:graphic>
          <a:graphicData uri="http://schemas.openxmlformats.org/drawingml/2006/table">
            <a:tbl>
              <a:tblPr/>
              <a:tblGrid>
                <a:gridCol w="663706"/>
                <a:gridCol w="3374893"/>
                <a:gridCol w="1874736"/>
                <a:gridCol w="1325665"/>
              </a:tblGrid>
              <a:tr h="3402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NO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JURUSAN/PRODI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SIAO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KRS/KHS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TRANSKRIP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803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/>
                          <a:ea typeface="Calibri"/>
                          <a:cs typeface="Arial"/>
                        </a:rPr>
                        <a:t>ANALIS KESEHATAN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03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/>
                          <a:ea typeface="Calibri"/>
                          <a:cs typeface="Arial"/>
                        </a:rPr>
                        <a:t>FARMASI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03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GIZI D-III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03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GIZI D-IV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03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KEPERAWATAN D-III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03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KEPERAWATAN D-IV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03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KEPERAWATAN GIGI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03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KESEHATAN LINGKUNGAN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03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KEBIDANAN MEDAN D-III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03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KEBIDANAN MEDAN D-IV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03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/>
                          <a:ea typeface="Calibri"/>
                          <a:cs typeface="Arial"/>
                        </a:rPr>
                        <a:t>KEBIDANAN PEMATANG SIANTAR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√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03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KEBIDANAN PADANGSIDIMPUAN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6585" algn="ctr"/>
                        </a:tabLst>
                      </a:pPr>
                      <a:endParaRPr lang="id-ID" sz="18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7380" marR="673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id-ID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JUMLAH MAHASISWA/I YANG MENEMPATI ASRAMA DARI JURUSAN/PRODI POLTEKKES KEMENKES MEDAN</a:t>
            </a: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d-ID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PERIODE September 2015 - Februari 2016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1" y="1447800"/>
          <a:ext cx="7772401" cy="3726230"/>
        </p:xfrm>
        <a:graphic>
          <a:graphicData uri="http://schemas.openxmlformats.org/drawingml/2006/table">
            <a:tbl>
              <a:tblPr/>
              <a:tblGrid>
                <a:gridCol w="1442822"/>
                <a:gridCol w="5092626"/>
                <a:gridCol w="1236953"/>
              </a:tblGrid>
              <a:tr h="426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NO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JURUSAN/PRODI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JU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9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1.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/>
                          <a:ea typeface="Calibri"/>
                          <a:cs typeface="Arial"/>
                        </a:rPr>
                        <a:t>Jurusan Keperawatan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276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78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2.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/>
                          <a:ea typeface="Calibri"/>
                          <a:cs typeface="Arial"/>
                        </a:rPr>
                        <a:t>Jurusan </a:t>
                      </a:r>
                      <a:r>
                        <a:rPr lang="id-ID" sz="1800" dirty="0" smtClean="0">
                          <a:latin typeface="Arial Narrow"/>
                          <a:ea typeface="Calibri"/>
                          <a:cs typeface="Arial"/>
                        </a:rPr>
                        <a:t>Gizi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 Narrow"/>
                          <a:ea typeface="Calibri"/>
                          <a:cs typeface="Arial"/>
                        </a:rPr>
                        <a:t>81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76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3.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Jurusan Kesehatan Lingkungan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 Narrow"/>
                          <a:ea typeface="Calibri"/>
                          <a:cs typeface="Arial"/>
                        </a:rPr>
                        <a:t>84</a:t>
                      </a:r>
                      <a:endParaRPr lang="id-ID" sz="18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97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4.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/>
                          <a:ea typeface="Calibri"/>
                          <a:cs typeface="Arial"/>
                        </a:rPr>
                        <a:t>Jurusan Kebidanan </a:t>
                      </a:r>
                      <a:r>
                        <a:rPr lang="id-ID" sz="1800" dirty="0" smtClean="0">
                          <a:latin typeface="Arial Narrow"/>
                          <a:ea typeface="Calibri"/>
                          <a:cs typeface="Arial"/>
                        </a:rPr>
                        <a:t>Medan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 Narrow"/>
                          <a:ea typeface="Calibri"/>
                          <a:cs typeface="Arial"/>
                        </a:rPr>
                        <a:t>272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76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5.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/>
                          <a:ea typeface="Calibri"/>
                          <a:cs typeface="Arial"/>
                        </a:rPr>
                        <a:t>Prodi Kebidanan P. Siantar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 Narrow"/>
                          <a:ea typeface="Calibri"/>
                          <a:cs typeface="Arial"/>
                        </a:rPr>
                        <a:t>270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76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6.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/>
                          <a:ea typeface="Calibri"/>
                          <a:cs typeface="Arial"/>
                        </a:rPr>
                        <a:t>Prodi Kebidanan P. Sidimpuan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 Narrow"/>
                          <a:ea typeface="Calibri"/>
                          <a:cs typeface="Arial"/>
                        </a:rPr>
                        <a:t>201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10" marR="479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Penerimaan</a:t>
            </a:r>
            <a:r>
              <a:rPr lang="en-US" sz="2800" dirty="0" smtClean="0"/>
              <a:t> </a:t>
            </a:r>
            <a:r>
              <a:rPr lang="en-US" sz="2800" dirty="0" err="1" smtClean="0"/>
              <a:t>Sewa</a:t>
            </a:r>
            <a:r>
              <a:rPr lang="en-US" sz="2800" dirty="0" smtClean="0"/>
              <a:t> </a:t>
            </a:r>
            <a:r>
              <a:rPr lang="en-US" sz="2800" dirty="0" err="1" smtClean="0"/>
              <a:t>Gedung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533400" y="1143000"/>
          <a:ext cx="7772400" cy="4343400"/>
        </p:xfrm>
        <a:graphic>
          <a:graphicData uri="http://schemas.openxmlformats.org/presentationml/2006/ole">
            <p:oleObj spid="_x0000_s63489" name="Worksheet" r:id="rId3" imgW="5143453" imgH="2609718" progId="Excel.Sheet.8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Data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Terpadu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19194"/>
          <a:ext cx="7620000" cy="4449732"/>
        </p:xfrm>
        <a:graphic>
          <a:graphicData uri="http://schemas.openxmlformats.org/drawingml/2006/table">
            <a:tbl>
              <a:tblPr/>
              <a:tblGrid>
                <a:gridCol w="1805940"/>
                <a:gridCol w="1222248"/>
                <a:gridCol w="1316736"/>
                <a:gridCol w="1316736"/>
                <a:gridCol w="1223773"/>
                <a:gridCol w="734567"/>
              </a:tblGrid>
              <a:tr h="3145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solidFill>
                          <a:srgbClr val="FFFFFF"/>
                        </a:solidFill>
                        <a:latin typeface="Arial Narrow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Bulan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Jumlah Pasien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Keterangan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 Narrow"/>
                          <a:ea typeface="Calibri"/>
                          <a:cs typeface="Arial"/>
                        </a:rPr>
                        <a:t>Umum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 Narrow"/>
                          <a:ea typeface="Calibri"/>
                          <a:cs typeface="Arial"/>
                        </a:rPr>
                        <a:t>Gigi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 Narrow"/>
                          <a:ea typeface="Calibri"/>
                          <a:cs typeface="Arial"/>
                        </a:rPr>
                        <a:t>KIA/KB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 Narrow"/>
                          <a:ea typeface="Calibri"/>
                          <a:cs typeface="Arial"/>
                        </a:rPr>
                        <a:t>Gratis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 Narrow"/>
                          <a:ea typeface="Calibri"/>
                          <a:cs typeface="Arial"/>
                        </a:rPr>
                        <a:t>Umum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Januari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6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Februari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15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15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Maret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April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Mei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Juni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Juli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Agustus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17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11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September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11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11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Oktober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Nopember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rgbClr val="FFFFFF"/>
                          </a:solidFill>
                          <a:latin typeface="Arial Narrow"/>
                          <a:ea typeface="Calibri"/>
                          <a:cs typeface="Arial"/>
                        </a:rPr>
                        <a:t>Desember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Arial Narrow"/>
                          <a:ea typeface="Calibri"/>
                          <a:cs typeface="Arial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AKREDITASI JURUSAN/PRODI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786688" cy="4530725"/>
          </a:xfrm>
        </p:spPr>
        <p:txBody>
          <a:bodyPr/>
          <a:lstStyle/>
          <a:p>
            <a:r>
              <a:rPr lang="id-ID" dirty="0" smtClean="0"/>
              <a:t>ANALIS				B</a:t>
            </a:r>
          </a:p>
          <a:p>
            <a:r>
              <a:rPr lang="id-ID" dirty="0" smtClean="0"/>
              <a:t>FARMASI			B</a:t>
            </a:r>
          </a:p>
          <a:p>
            <a:r>
              <a:rPr lang="id-ID" dirty="0" smtClean="0"/>
              <a:t>KEPERAWATAN  D3	B</a:t>
            </a:r>
          </a:p>
          <a:p>
            <a:r>
              <a:rPr lang="id-ID" dirty="0" smtClean="0"/>
              <a:t>KEP. GIGI			B</a:t>
            </a:r>
          </a:p>
          <a:p>
            <a:r>
              <a:rPr lang="id-ID" dirty="0" smtClean="0"/>
              <a:t>KEBID MEDAN		B</a:t>
            </a:r>
          </a:p>
          <a:p>
            <a:r>
              <a:rPr lang="id-ID" dirty="0" smtClean="0"/>
              <a:t>KEBID P. SIANTAR	B</a:t>
            </a:r>
          </a:p>
          <a:p>
            <a:r>
              <a:rPr lang="id-ID" dirty="0" smtClean="0"/>
              <a:t>KEBID P.SIDEMPUAN	B</a:t>
            </a:r>
          </a:p>
          <a:p>
            <a:r>
              <a:rPr lang="id-ID" dirty="0" smtClean="0"/>
              <a:t>KESLING			B</a:t>
            </a:r>
          </a:p>
          <a:p>
            <a:r>
              <a:rPr lang="id-ID" dirty="0" smtClean="0"/>
              <a:t>GIZI D3 &amp; D4		C</a:t>
            </a:r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1263650"/>
          </a:xfrm>
        </p:spPr>
        <p:txBody>
          <a:bodyPr/>
          <a:lstStyle/>
          <a:p>
            <a:r>
              <a:rPr lang="id-ID" sz="4400" dirty="0" smtClean="0"/>
              <a:t>SERTIFIKAT TANAH </a:t>
            </a:r>
            <a:br>
              <a:rPr lang="id-ID" sz="4400" dirty="0" smtClean="0"/>
            </a:br>
            <a:r>
              <a:rPr lang="id-ID" sz="4400" dirty="0" smtClean="0"/>
              <a:t>(SDH SELESAI)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786688" cy="3387725"/>
          </a:xfrm>
        </p:spPr>
        <p:txBody>
          <a:bodyPr/>
          <a:lstStyle/>
          <a:p>
            <a:r>
              <a:rPr lang="id-ID" sz="4800" dirty="0" smtClean="0"/>
              <a:t>TANAH JUR. FARMASI</a:t>
            </a:r>
          </a:p>
          <a:p>
            <a:r>
              <a:rPr lang="id-ID" sz="4800" dirty="0" smtClean="0"/>
              <a:t>TANAH JUR. GIZI</a:t>
            </a:r>
          </a:p>
          <a:p>
            <a:r>
              <a:rPr lang="id-ID" sz="4800" dirty="0" smtClean="0"/>
              <a:t>TANAH JUR. ANALIS</a:t>
            </a:r>
            <a:endParaRPr lang="id-ID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JUARA 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MAHASISWA KEPERAWATAN</a:t>
            </a:r>
          </a:p>
          <a:p>
            <a:pPr>
              <a:buNone/>
            </a:pPr>
            <a:r>
              <a:rPr lang="id-ID" smtClean="0"/>
              <a:t>   TENTANG SKILL KEGAWATDARURATAN</a:t>
            </a:r>
          </a:p>
          <a:p>
            <a:endParaRPr lang="id-ID" dirty="0" smtClean="0"/>
          </a:p>
          <a:p>
            <a:r>
              <a:rPr lang="id-ID" dirty="0" smtClean="0"/>
              <a:t>DEBAT BHS INGGRIS</a:t>
            </a:r>
          </a:p>
          <a:p>
            <a:pPr>
              <a:buNone/>
            </a:pPr>
            <a:r>
              <a:rPr lang="id-ID" dirty="0" smtClean="0"/>
              <a:t>   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DANA GAKIN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Untuk mahasiswa Jurusan Kesehatan Lingkungan yang terkena bencana Sinabung sebesar Rp. 26.000.000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mtClean="0"/>
              <a:t>Laporan Tahunan Direktur Poltekkes Medan 2015</a:t>
            </a:r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  <p:pic>
        <p:nvPicPr>
          <p:cNvPr id="119810" name="Picture 2" descr="D:\Anggi\2015\Lap.Dir\Images\teamwork_pass_the_puzzle_sm_w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6705599" cy="2438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52600" y="4419600"/>
            <a:ext cx="5237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TERIMA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KASIH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Legalisasi</a:t>
            </a:r>
            <a:r>
              <a:rPr lang="en-US" dirty="0" smtClean="0"/>
              <a:t> </a:t>
            </a:r>
            <a:r>
              <a:rPr lang="en-US" dirty="0" err="1" smtClean="0"/>
              <a:t>Ijazah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endParaRPr lang="en-US" dirty="0"/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685801" y="1066800"/>
          <a:ext cx="7239000" cy="5194464"/>
        </p:xfrm>
        <a:graphic>
          <a:graphicData uri="http://schemas.openxmlformats.org/drawingml/2006/table">
            <a:tbl>
              <a:tblPr/>
              <a:tblGrid>
                <a:gridCol w="3780898"/>
                <a:gridCol w="3458102"/>
              </a:tblGrid>
              <a:tr h="5203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Jurusan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5" marB="468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Mahasiswa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9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5" marB="468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Farmasi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5" marB="468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Gizi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5" marB="468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Keperawatan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5" marB="468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Gigi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5" marB="468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Lingkungan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5" marB="468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Kebidanan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Medan</a:t>
                      </a:r>
                    </a:p>
                  </a:txBody>
                  <a:tcPr marL="90000" marR="90000" marT="46805" marB="468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Siantar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5" marB="468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</a:t>
                      </a: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GB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Sidimpuan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5" marB="468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  <p:pic>
        <p:nvPicPr>
          <p:cNvPr id="149505" name="Picture 1" descr="D:\Anggi\2015\Lap.Dir\Images\Gambar-Animasi-Power-Point-Keren-Terbar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10953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PANNMED </a:t>
            </a:r>
            <a:r>
              <a:rPr lang="en-US" dirty="0" err="1" smtClean="0"/>
              <a:t>Tahun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Januari</a:t>
            </a:r>
            <a:r>
              <a:rPr lang="en-US" dirty="0" smtClean="0"/>
              <a:t>-April </a:t>
            </a:r>
            <a:r>
              <a:rPr lang="en-US" dirty="0" err="1" smtClean="0"/>
              <a:t>sebanyak</a:t>
            </a:r>
            <a:r>
              <a:rPr lang="en-US" dirty="0" smtClean="0"/>
              <a:t> 2</a:t>
            </a:r>
            <a:r>
              <a:rPr lang="id-ID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,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Periode</a:t>
            </a:r>
            <a:r>
              <a:rPr lang="en-US" dirty="0" smtClean="0"/>
              <a:t> Mei-</a:t>
            </a:r>
            <a:r>
              <a:rPr lang="en-US" dirty="0" err="1" smtClean="0"/>
              <a:t>Agustus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</a:t>
            </a:r>
            <a:r>
              <a:rPr lang="id-ID" dirty="0" smtClean="0"/>
              <a:t>24 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,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Periode</a:t>
            </a:r>
            <a:r>
              <a:rPr lang="en-US" dirty="0" smtClean="0"/>
              <a:t>  September–</a:t>
            </a:r>
            <a:r>
              <a:rPr lang="en-US" dirty="0" err="1" smtClean="0"/>
              <a:t>Desember</a:t>
            </a:r>
            <a:r>
              <a:rPr lang="en-US" dirty="0" smtClean="0"/>
              <a:t> 2</a:t>
            </a:r>
            <a:r>
              <a:rPr lang="id-ID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  <p:pic>
        <p:nvPicPr>
          <p:cNvPr id="148481" name="Picture 1" descr="D:\Anggi\2015\Lap.Dir\Images\creating_a_better_process_anim_sm_w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276600"/>
            <a:ext cx="2514600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Terselenggaranya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teralokasinya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id-ID" dirty="0" smtClean="0"/>
              <a:t>Pemula </a:t>
            </a:r>
            <a:r>
              <a:rPr lang="en-US" dirty="0" smtClean="0"/>
              <a:t>(10 </a:t>
            </a:r>
            <a:r>
              <a:rPr lang="en-US" dirty="0" err="1" smtClean="0"/>
              <a:t>Judul</a:t>
            </a:r>
            <a:r>
              <a:rPr lang="en-US" dirty="0" smtClean="0"/>
              <a:t>) </a:t>
            </a:r>
            <a:r>
              <a:rPr lang="id-ID" dirty="0" smtClean="0"/>
              <a:t>dan Hibah Bersaing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Jurusan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Prodi</a:t>
            </a:r>
            <a:r>
              <a:rPr lang="en-US" dirty="0" smtClean="0"/>
              <a:t> (10 </a:t>
            </a:r>
            <a:r>
              <a:rPr lang="en-US" dirty="0" err="1" smtClean="0"/>
              <a:t>Judul</a:t>
            </a:r>
            <a:r>
              <a:rPr lang="en-US" dirty="0" smtClean="0"/>
              <a:t>)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 err="1" smtClean="0"/>
              <a:t>borang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r>
              <a:rPr lang="en-US" dirty="0" smtClean="0"/>
              <a:t> BAN-PT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terselenggaranya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 (29 </a:t>
            </a:r>
            <a:r>
              <a:rPr lang="en-US" dirty="0" err="1" smtClean="0"/>
              <a:t>Judul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Terselenggaranya</a:t>
            </a:r>
            <a:r>
              <a:rPr lang="en-US" sz="3200" dirty="0" smtClean="0"/>
              <a:t> </a:t>
            </a:r>
            <a:r>
              <a:rPr lang="en-US" sz="3200" dirty="0" err="1" smtClean="0"/>
              <a:t>kerjasama</a:t>
            </a:r>
            <a:r>
              <a:rPr lang="en-US" sz="3200" dirty="0" smtClean="0"/>
              <a:t> 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</a:t>
            </a:r>
            <a:r>
              <a:rPr lang="en-US" sz="3200" dirty="0" err="1" smtClean="0"/>
              <a:t>Poltekkes</a:t>
            </a:r>
            <a:r>
              <a:rPr lang="en-US" sz="3200" dirty="0" smtClean="0"/>
              <a:t> </a:t>
            </a:r>
            <a:r>
              <a:rPr lang="en-US" sz="3200" dirty="0" err="1" smtClean="0"/>
              <a:t>Kemenkes</a:t>
            </a:r>
            <a:r>
              <a:rPr lang="en-US" sz="3200" dirty="0" smtClean="0"/>
              <a:t> Medan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86688" cy="4225925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 err="1" smtClean="0"/>
              <a:t>Philipines</a:t>
            </a:r>
            <a:r>
              <a:rPr lang="en-US" sz="2400" dirty="0" smtClean="0"/>
              <a:t> Women’s University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/>
              <a:t>Emilio Aguinaldo College Thailand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err="1" smtClean="0"/>
              <a:t>Entro</a:t>
            </a:r>
            <a:r>
              <a:rPr lang="en-US" sz="2400" dirty="0" smtClean="0"/>
              <a:t> </a:t>
            </a:r>
            <a:r>
              <a:rPr lang="en-US" sz="2400" dirty="0" err="1" smtClean="0"/>
              <a:t>escolars</a:t>
            </a:r>
            <a:r>
              <a:rPr lang="en-US" sz="2400" dirty="0" smtClean="0"/>
              <a:t> university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err="1" smtClean="0"/>
              <a:t>Arrelano</a:t>
            </a:r>
            <a:r>
              <a:rPr lang="en-US" sz="2400" dirty="0" smtClean="0"/>
              <a:t> University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err="1" smtClean="0"/>
              <a:t>Burapha</a:t>
            </a:r>
            <a:r>
              <a:rPr lang="en-US" sz="2400" dirty="0" smtClean="0"/>
              <a:t> University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/>
              <a:t>PTPS </a:t>
            </a:r>
            <a:r>
              <a:rPr lang="en-US" sz="2400" dirty="0" err="1" smtClean="0"/>
              <a:t>Unair</a:t>
            </a:r>
            <a:r>
              <a:rPr lang="en-US" sz="2400" dirty="0" smtClean="0"/>
              <a:t>, UGM, </a:t>
            </a:r>
            <a:r>
              <a:rPr lang="en-US" sz="2400" dirty="0" err="1" smtClean="0"/>
              <a:t>Unnes</a:t>
            </a:r>
            <a:endParaRPr lang="en-US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err="1" smtClean="0"/>
              <a:t>Universitas</a:t>
            </a:r>
            <a:r>
              <a:rPr lang="en-US" sz="2400" dirty="0" smtClean="0"/>
              <a:t> Terbuka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err="1" smtClean="0"/>
              <a:t>Stikes</a:t>
            </a:r>
            <a:r>
              <a:rPr lang="en-US" sz="2400" dirty="0" smtClean="0"/>
              <a:t> </a:t>
            </a:r>
            <a:r>
              <a:rPr lang="en-US" sz="2400" dirty="0" err="1" smtClean="0"/>
              <a:t>Nauli</a:t>
            </a:r>
            <a:r>
              <a:rPr lang="en-US" sz="2400" dirty="0" smtClean="0"/>
              <a:t> </a:t>
            </a:r>
            <a:r>
              <a:rPr lang="en-US" sz="2400" dirty="0" err="1" smtClean="0"/>
              <a:t>Husada</a:t>
            </a:r>
            <a:endParaRPr lang="en-US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err="1" smtClean="0"/>
              <a:t>Stikes</a:t>
            </a:r>
            <a:r>
              <a:rPr lang="en-US" sz="2400" dirty="0" smtClean="0"/>
              <a:t> </a:t>
            </a:r>
            <a:r>
              <a:rPr lang="en-US" sz="2400" dirty="0" err="1" smtClean="0"/>
              <a:t>Sakinah</a:t>
            </a:r>
            <a:endParaRPr lang="en-US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err="1" smtClean="0"/>
              <a:t>Universitas</a:t>
            </a:r>
            <a:r>
              <a:rPr lang="en-US" sz="2400" dirty="0" smtClean="0"/>
              <a:t> Indonesia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Seameo</a:t>
            </a:r>
            <a:r>
              <a:rPr lang="en-US" sz="2400" dirty="0" smtClean="0"/>
              <a:t> </a:t>
            </a:r>
            <a:r>
              <a:rPr lang="en-US" sz="2400" dirty="0" err="1" smtClean="0"/>
              <a:t>Seamolec</a:t>
            </a:r>
            <a:r>
              <a:rPr lang="id-ID" sz="2400" dirty="0" smtClean="0"/>
              <a:t> </a:t>
            </a:r>
            <a:endParaRPr lang="id-ID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dan </a:t>
            </a:r>
            <a:r>
              <a:rPr lang="id-ID" sz="2400" dirty="0" smtClean="0"/>
              <a:t>45 PT lain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  <p:pic>
        <p:nvPicPr>
          <p:cNvPr id="145409" name="Picture 1" descr="D:\Anggi\2015\Lap.Dir\Images\flipboard_discussion_anim_sm_w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133600"/>
            <a:ext cx="19812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Sertifikasi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3488"/>
          <a:ext cx="7786688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50" dirty="0" smtClean="0"/>
              <a:t>Laporan Tahunan Direktur Poltekkes Medan 2015</a:t>
            </a:r>
            <a:endParaRPr lang="en-US" altLang="en-US" sz="105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3488"/>
          <a:ext cx="7786688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en-US" sz="1000" dirty="0" smtClean="0"/>
              <a:t>Laporan Tahunan Direktur Poltekkes Medan 2015</a:t>
            </a:r>
            <a:endParaRPr lang="en-US" altLang="en-US" sz="1000" dirty="0"/>
          </a:p>
        </p:txBody>
      </p:sp>
      <p:pic>
        <p:nvPicPr>
          <p:cNvPr id="113665" name="Picture 1" descr="D:\Anggi\2015\Lap.Dir\Images\Gambar-Animasi-Power-Point-Keren-Terbaru-dan-Uni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733800"/>
            <a:ext cx="14478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DBA6"/>
      </a:lt1>
      <a:dk2>
        <a:srgbClr val="000000"/>
      </a:dk2>
      <a:lt2>
        <a:srgbClr val="FFAC31"/>
      </a:lt2>
      <a:accent1>
        <a:srgbClr val="FF9900"/>
      </a:accent1>
      <a:accent2>
        <a:srgbClr val="FFCC80"/>
      </a:accent2>
      <a:accent3>
        <a:srgbClr val="FFEAD0"/>
      </a:accent3>
      <a:accent4>
        <a:srgbClr val="000000"/>
      </a:accent4>
      <a:accent5>
        <a:srgbClr val="FFCAAA"/>
      </a:accent5>
      <a:accent6>
        <a:srgbClr val="E7B973"/>
      </a:accent6>
      <a:hlink>
        <a:srgbClr val="E68A00"/>
      </a:hlink>
      <a:folHlink>
        <a:srgbClr val="FF66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FFFFFF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9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1374</Words>
  <Application>Microsoft Office PowerPoint</Application>
  <PresentationFormat>On-screen Show (4:3)</PresentationFormat>
  <Paragraphs>647</Paragraphs>
  <Slides>39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Default Design</vt:lpstr>
      <vt:lpstr>Slide</vt:lpstr>
      <vt:lpstr>Worksheet</vt:lpstr>
      <vt:lpstr>LAPORAN DIREKTUR POLITEKNIK KESEHATAN KEMENKES MEDAN  TAHUN 2015</vt:lpstr>
      <vt:lpstr>VISI</vt:lpstr>
      <vt:lpstr>MISI</vt:lpstr>
      <vt:lpstr>Legalisasi Ijazah Tahun 2015</vt:lpstr>
      <vt:lpstr>PANNMED Tahun 2015</vt:lpstr>
      <vt:lpstr>Penelitian untuk Dosen </vt:lpstr>
      <vt:lpstr>Terselenggaranya kerjasama  antara Poltekkes Kemenkes Medan dengan :</vt:lpstr>
      <vt:lpstr>Sertifikasi Dosen Tahun 2015</vt:lpstr>
      <vt:lpstr>Tugas Belajar 2015</vt:lpstr>
      <vt:lpstr>Slide 10</vt:lpstr>
      <vt:lpstr>Jumlah Pegawai Berdasarkan Pendidikan  Tahun 2015</vt:lpstr>
      <vt:lpstr>Jumlah Pegawai Berdasarkan Pendidikan Tahun 2015</vt:lpstr>
      <vt:lpstr>Slide 13</vt:lpstr>
      <vt:lpstr>Slide 14</vt:lpstr>
      <vt:lpstr>Slide 15</vt:lpstr>
      <vt:lpstr>KGB 2015</vt:lpstr>
      <vt:lpstr>Pendapatan Negara Bukan Pajak </vt:lpstr>
      <vt:lpstr>Pendapatan BLU Tahun 2015</vt:lpstr>
      <vt:lpstr>SALDO BLU TAHUN 2015</vt:lpstr>
      <vt:lpstr>Slide 20</vt:lpstr>
      <vt:lpstr>Tata Usaha</vt:lpstr>
      <vt:lpstr>Slide 22</vt:lpstr>
      <vt:lpstr>Kenaikan Pangkat Reguler</vt:lpstr>
      <vt:lpstr>Kegiatan PPSM Tahun 2015</vt:lpstr>
      <vt:lpstr>Penetapan SK Cuti Mahasiswa</vt:lpstr>
      <vt:lpstr>Penetapan SK Berhenti Mahasiswa</vt:lpstr>
      <vt:lpstr>Wisuda Hari I Tanggal 25 Agustus 2015</vt:lpstr>
      <vt:lpstr>Wisuda Hari II Tanggal 26 Agustus 2015</vt:lpstr>
      <vt:lpstr>REKAPITULASI BUKU PERPUSTAKAAN YANG TELAH DI DISTRIBUSIKAN KE PERPUSTAKAAN JURUSAN/PRODI/TERPADU TAHUN 2015</vt:lpstr>
      <vt:lpstr>REKAPITULASI KARTU PERPUSTAKAAN MAHASISWA BARU YANG TELAH DI DISTRIBUSIKAN KE JURUSAN/PRODI TAHUN 2015</vt:lpstr>
      <vt:lpstr>Sistem Informasi Akademik Online (SIAO)</vt:lpstr>
      <vt:lpstr>JUMLAH MAHASISWA/I YANG MENEMPATI ASRAMA DARI JURUSAN/PRODI POLTEKKES KEMENKES MEDAN PERIODE September 2015 - Februari 2016</vt:lpstr>
      <vt:lpstr>Penerimaan Sewa Gedung</vt:lpstr>
      <vt:lpstr>Laporan Data Pasien di Klinik Terpadu</vt:lpstr>
      <vt:lpstr>AKREDITASI JURUSAN/PRODI</vt:lpstr>
      <vt:lpstr>SERTIFIKAT TANAH  (SDH SELESAI)</vt:lpstr>
      <vt:lpstr>JUARA  NASIONAL</vt:lpstr>
      <vt:lpstr>DANA GAKIN</vt:lpstr>
      <vt:lpstr>Slide 39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Arrows Orange Template</dc:title>
  <dc:creator>Presentation Magazine</dc:creator>
  <cp:lastModifiedBy>Poltekkes</cp:lastModifiedBy>
  <cp:revision>113</cp:revision>
  <dcterms:created xsi:type="dcterms:W3CDTF">2005-03-15T10:04:38Z</dcterms:created>
  <dcterms:modified xsi:type="dcterms:W3CDTF">2016-03-28T03:46:02Z</dcterms:modified>
</cp:coreProperties>
</file>